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6" r:id="rId5"/>
    <p:sldId id="267" r:id="rId6"/>
    <p:sldId id="269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7EB-F3E3-4B77-8ED2-4E6DF67FFF52}" type="datetimeFigureOut">
              <a:rPr lang="fr-FR" smtClean="0"/>
              <a:pPr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1E42-0A3E-42B0-8780-F1797BAE7B2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7EB-F3E3-4B77-8ED2-4E6DF67FFF52}" type="datetimeFigureOut">
              <a:rPr lang="fr-FR" smtClean="0"/>
              <a:pPr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1E42-0A3E-42B0-8780-F1797BAE7B2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7EB-F3E3-4B77-8ED2-4E6DF67FFF52}" type="datetimeFigureOut">
              <a:rPr lang="fr-FR" smtClean="0"/>
              <a:pPr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1E42-0A3E-42B0-8780-F1797BAE7B2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7EB-F3E3-4B77-8ED2-4E6DF67FFF52}" type="datetimeFigureOut">
              <a:rPr lang="fr-FR" smtClean="0"/>
              <a:pPr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1E42-0A3E-42B0-8780-F1797BAE7B2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7EB-F3E3-4B77-8ED2-4E6DF67FFF52}" type="datetimeFigureOut">
              <a:rPr lang="fr-FR" smtClean="0"/>
              <a:pPr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1E42-0A3E-42B0-8780-F1797BAE7B2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7EB-F3E3-4B77-8ED2-4E6DF67FFF52}" type="datetimeFigureOut">
              <a:rPr lang="fr-FR" smtClean="0"/>
              <a:pPr/>
              <a:t>07/11/2017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1E42-0A3E-42B0-8780-F1797BAE7B2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7EB-F3E3-4B77-8ED2-4E6DF67FFF52}" type="datetimeFigureOut">
              <a:rPr lang="fr-FR" smtClean="0"/>
              <a:pPr/>
              <a:t>07/11/2017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1E42-0A3E-42B0-8780-F1797BAE7B2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7EB-F3E3-4B77-8ED2-4E6DF67FFF52}" type="datetimeFigureOut">
              <a:rPr lang="fr-FR" smtClean="0"/>
              <a:pPr/>
              <a:t>07/11/2017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1E42-0A3E-42B0-8780-F1797BAE7B2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7EB-F3E3-4B77-8ED2-4E6DF67FFF52}" type="datetimeFigureOut">
              <a:rPr lang="fr-FR" smtClean="0"/>
              <a:pPr/>
              <a:t>07/11/2017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1E42-0A3E-42B0-8780-F1797BAE7B2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7EB-F3E3-4B77-8ED2-4E6DF67FFF52}" type="datetimeFigureOut">
              <a:rPr lang="fr-FR" smtClean="0"/>
              <a:pPr/>
              <a:t>07/11/2017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1E42-0A3E-42B0-8780-F1797BAE7B2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7EB-F3E3-4B77-8ED2-4E6DF67FFF52}" type="datetimeFigureOut">
              <a:rPr lang="fr-FR" smtClean="0"/>
              <a:pPr/>
              <a:t>07/11/2017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1E42-0A3E-42B0-8780-F1797BAE7B2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6F7EB-F3E3-4B77-8ED2-4E6DF67FFF52}" type="datetimeFigureOut">
              <a:rPr lang="fr-FR" smtClean="0"/>
              <a:pPr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71E42-0A3E-42B0-8780-F1797BAE7B2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https://pbs.twimg.com/profile_images/836836904406495236/lDd6bwjh.jpg"/>
          <p:cNvPicPr/>
          <p:nvPr/>
        </p:nvPicPr>
        <p:blipFill>
          <a:blip r:embed="rId2">
            <a:lum bright="73000"/>
          </a:blip>
          <a:srcRect/>
          <a:stretch>
            <a:fillRect/>
          </a:stretch>
        </p:blipFill>
        <p:spPr bwMode="auto">
          <a:xfrm>
            <a:off x="4130735" y="1635114"/>
            <a:ext cx="6084867" cy="608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 avec slogan - Cop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29160"/>
            <a:ext cx="3500462" cy="15853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57224" y="2292060"/>
            <a:ext cx="764386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500" b="1" u="sng" dirty="0" smtClean="0">
                <a:latin typeface="Arial Narrow" pitchFamily="34" charset="0"/>
                <a:cs typeface="Aharoni" pitchFamily="2" charset="-79"/>
              </a:rPr>
              <a:t>PRESENTATION DE CARITAS DJIBOUTI</a:t>
            </a:r>
          </a:p>
          <a:p>
            <a:pPr algn="ctr"/>
            <a:endParaRPr lang="fr-FR" sz="5500" b="1" u="sng" dirty="0">
              <a:solidFill>
                <a:srgbClr val="C00000"/>
              </a:solidFill>
              <a:latin typeface="Arial Narrow" pitchFamily="34" charset="0"/>
              <a:cs typeface="Aharoni" pitchFamily="2" charset="-79"/>
            </a:endParaRPr>
          </a:p>
          <a:p>
            <a:pPr algn="ctr"/>
            <a:r>
              <a:rPr lang="fr-FR" sz="3500" b="1" dirty="0" smtClean="0">
                <a:solidFill>
                  <a:srgbClr val="C00000"/>
                </a:solidFill>
                <a:latin typeface="Arial Narrow" pitchFamily="34" charset="0"/>
                <a:cs typeface="Aharoni" pitchFamily="2" charset="-79"/>
              </a:rPr>
              <a:t>Rencontre </a:t>
            </a:r>
            <a:r>
              <a:rPr lang="fr-FR" sz="3500" b="1" dirty="0" err="1" smtClean="0">
                <a:solidFill>
                  <a:srgbClr val="C00000"/>
                </a:solidFill>
                <a:latin typeface="Arial Narrow" pitchFamily="34" charset="0"/>
                <a:cs typeface="Aharoni" pitchFamily="2" charset="-79"/>
              </a:rPr>
              <a:t>MigraMed</a:t>
            </a:r>
            <a:r>
              <a:rPr lang="fr-FR" sz="3500" b="1" dirty="0" smtClean="0">
                <a:solidFill>
                  <a:srgbClr val="C00000"/>
                </a:solidFill>
                <a:latin typeface="Arial Narrow" pitchFamily="34" charset="0"/>
                <a:cs typeface="Aharoni" pitchFamily="2" charset="-79"/>
              </a:rPr>
              <a:t> </a:t>
            </a:r>
          </a:p>
          <a:p>
            <a:pPr algn="ctr"/>
            <a:r>
              <a:rPr lang="fr-FR" sz="3500" b="1" dirty="0" smtClean="0">
                <a:solidFill>
                  <a:srgbClr val="C00000"/>
                </a:solidFill>
                <a:latin typeface="Arial Narrow" pitchFamily="34" charset="0"/>
                <a:cs typeface="Aharoni" pitchFamily="2" charset="-79"/>
              </a:rPr>
              <a:t>Amman – Novembre 2017</a:t>
            </a:r>
            <a:endParaRPr lang="fr-FR" sz="3500" b="1" dirty="0">
              <a:solidFill>
                <a:srgbClr val="C00000"/>
              </a:solidFill>
              <a:latin typeface="Arial Narrow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01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-71470" y="6077570"/>
            <a:ext cx="9286908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Caritas Djibouti</a:t>
            </a:r>
          </a:p>
          <a:p>
            <a:pPr algn="ctr"/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Rencontre </a:t>
            </a:r>
            <a:r>
              <a:rPr lang="fr-FR" sz="2000" b="1" dirty="0" err="1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MigraMed</a:t>
            </a: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– Amman – Novembre 2017</a:t>
            </a:r>
          </a:p>
          <a:p>
            <a:endParaRPr lang="fr-FR" sz="2000" b="1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fr-FR" sz="2000" b="1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Image 5" descr="Logo avec slogan - Cop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1923086" cy="87094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14546" y="233513"/>
            <a:ext cx="6715172" cy="838033"/>
          </a:xfrm>
        </p:spPr>
        <p:txBody>
          <a:bodyPr>
            <a:noAutofit/>
          </a:bodyPr>
          <a:lstStyle/>
          <a:p>
            <a:r>
              <a:rPr lang="fr-FR" sz="3000" b="1" cap="small" dirty="0" smtClean="0">
                <a:latin typeface="Arial Narrow" pitchFamily="34" charset="0"/>
                <a:cs typeface="Aharoni" pitchFamily="2" charset="-79"/>
              </a:rPr>
              <a:t>Fonds de charité</a:t>
            </a:r>
            <a:endParaRPr lang="en-US" sz="3000" i="1" cap="small" dirty="0">
              <a:solidFill>
                <a:srgbClr val="800000"/>
              </a:solidFill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71406" y="1142984"/>
            <a:ext cx="5786478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 err="1" smtClean="0"/>
              <a:t>Ce</a:t>
            </a:r>
            <a:r>
              <a:rPr lang="en-US" sz="2400" dirty="0" smtClean="0"/>
              <a:t> </a:t>
            </a:r>
            <a:r>
              <a:rPr lang="en-US" sz="2400" dirty="0" err="1" smtClean="0"/>
              <a:t>projet</a:t>
            </a:r>
            <a:r>
              <a:rPr lang="en-US" sz="2400" dirty="0" smtClean="0"/>
              <a:t>, </a:t>
            </a:r>
            <a:r>
              <a:rPr lang="en-US" sz="2400" dirty="0" err="1" smtClean="0"/>
              <a:t>alimenté</a:t>
            </a:r>
            <a:r>
              <a:rPr lang="en-US" sz="2400" dirty="0" smtClean="0"/>
              <a:t> en </a:t>
            </a:r>
            <a:r>
              <a:rPr lang="en-US" sz="2400" dirty="0" err="1" smtClean="0"/>
              <a:t>majorité</a:t>
            </a:r>
            <a:r>
              <a:rPr lang="en-US" sz="2400" dirty="0" smtClean="0"/>
              <a:t> par des </a:t>
            </a:r>
            <a:r>
              <a:rPr lang="en-US" sz="2400" dirty="0" err="1" smtClean="0"/>
              <a:t>fonds</a:t>
            </a:r>
            <a:r>
              <a:rPr lang="en-US" sz="2400" dirty="0" smtClean="0"/>
              <a:t> </a:t>
            </a:r>
            <a:r>
              <a:rPr lang="en-US" sz="2400" dirty="0" err="1" smtClean="0"/>
              <a:t>privés</a:t>
            </a:r>
            <a:r>
              <a:rPr lang="en-US" sz="2400" dirty="0" smtClean="0"/>
              <a:t>, nous </a:t>
            </a:r>
            <a:r>
              <a:rPr lang="en-US" sz="2400" dirty="0" err="1" smtClean="0"/>
              <a:t>permet</a:t>
            </a:r>
            <a:r>
              <a:rPr lang="en-US" sz="2400" dirty="0" smtClean="0"/>
              <a:t> de </a:t>
            </a:r>
            <a:r>
              <a:rPr lang="en-US" sz="2400" dirty="0" err="1" smtClean="0"/>
              <a:t>répondre</a:t>
            </a:r>
            <a:r>
              <a:rPr lang="en-US" sz="2400" dirty="0" smtClean="0"/>
              <a:t> aux </a:t>
            </a:r>
            <a:r>
              <a:rPr lang="en-US" sz="2400" dirty="0" err="1" smtClean="0"/>
              <a:t>demandes</a:t>
            </a:r>
            <a:r>
              <a:rPr lang="en-US" sz="2400" dirty="0" smtClean="0"/>
              <a:t> </a:t>
            </a:r>
            <a:r>
              <a:rPr lang="en-US" sz="2400" dirty="0" err="1" smtClean="0"/>
              <a:t>d’aide</a:t>
            </a:r>
            <a:r>
              <a:rPr lang="en-US" sz="2400" dirty="0" smtClean="0"/>
              <a:t> </a:t>
            </a:r>
            <a:r>
              <a:rPr lang="en-US" sz="2400" dirty="0" err="1" smtClean="0"/>
              <a:t>ponctuelles</a:t>
            </a:r>
            <a:r>
              <a:rPr lang="en-US" sz="2400" dirty="0" smtClean="0"/>
              <a:t> qui ne </a:t>
            </a:r>
            <a:r>
              <a:rPr lang="en-US" sz="2400" dirty="0" err="1" smtClean="0"/>
              <a:t>rentrent</a:t>
            </a:r>
            <a:r>
              <a:rPr lang="en-US" sz="2400" dirty="0" smtClean="0"/>
              <a:t> pas </a:t>
            </a:r>
            <a:r>
              <a:rPr lang="en-US" sz="2400" dirty="0" err="1" smtClean="0"/>
              <a:t>dans</a:t>
            </a:r>
            <a:r>
              <a:rPr lang="en-US" sz="2400" dirty="0" smtClean="0"/>
              <a:t> le cadre des </a:t>
            </a:r>
            <a:r>
              <a:rPr lang="en-US" sz="2400" dirty="0" err="1" smtClean="0"/>
              <a:t>autres</a:t>
            </a:r>
            <a:r>
              <a:rPr lang="en-US" sz="2400" dirty="0" smtClean="0"/>
              <a:t> </a:t>
            </a:r>
            <a:r>
              <a:rPr lang="en-US" sz="2400" dirty="0" err="1" smtClean="0"/>
              <a:t>projets</a:t>
            </a:r>
            <a:r>
              <a:rPr lang="en-US" sz="2400" dirty="0" smtClean="0"/>
              <a:t> : </a:t>
            </a:r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maison</a:t>
            </a:r>
            <a:r>
              <a:rPr lang="en-US" sz="2400" dirty="0" smtClean="0"/>
              <a:t> </a:t>
            </a:r>
            <a:r>
              <a:rPr lang="en-US" sz="2400" dirty="0" err="1" smtClean="0"/>
              <a:t>incendiée</a:t>
            </a:r>
            <a:r>
              <a:rPr lang="en-US" sz="2400" dirty="0" smtClean="0"/>
              <a:t>, </a:t>
            </a:r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fille</a:t>
            </a:r>
            <a:r>
              <a:rPr lang="en-US" sz="2400" dirty="0" smtClean="0"/>
              <a:t> </a:t>
            </a:r>
            <a:r>
              <a:rPr lang="en-US" sz="2400" dirty="0" err="1" smtClean="0"/>
              <a:t>violée</a:t>
            </a:r>
            <a:r>
              <a:rPr lang="en-US" sz="2400" dirty="0" smtClean="0"/>
              <a:t> à </a:t>
            </a:r>
            <a:r>
              <a:rPr lang="en-US" sz="2400" dirty="0" err="1" smtClean="0"/>
              <a:t>protéger</a:t>
            </a:r>
            <a:r>
              <a:rPr lang="en-US" sz="2400" dirty="0" smtClean="0"/>
              <a:t>, des </a:t>
            </a:r>
            <a:r>
              <a:rPr lang="en-US" sz="2400" dirty="0" err="1" smtClean="0"/>
              <a:t>frais</a:t>
            </a:r>
            <a:r>
              <a:rPr lang="en-US" sz="2400" dirty="0" smtClean="0"/>
              <a:t> de </a:t>
            </a:r>
            <a:r>
              <a:rPr lang="en-US" sz="2400" dirty="0" err="1" smtClean="0"/>
              <a:t>scolarité</a:t>
            </a:r>
            <a:r>
              <a:rPr lang="en-US" sz="2400" dirty="0" smtClean="0"/>
              <a:t> à </a:t>
            </a:r>
            <a:r>
              <a:rPr lang="en-US" sz="2400" dirty="0" err="1" smtClean="0"/>
              <a:t>prendre</a:t>
            </a:r>
            <a:r>
              <a:rPr lang="en-US" sz="2400" dirty="0" smtClean="0"/>
              <a:t> en charge, etc.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err="1" smtClean="0"/>
              <a:t>Donnant</a:t>
            </a:r>
            <a:r>
              <a:rPr lang="en-US" sz="2400" dirty="0" smtClean="0"/>
              <a:t> la </a:t>
            </a:r>
            <a:r>
              <a:rPr lang="en-US" sz="2400" dirty="0" err="1" smtClean="0"/>
              <a:t>priorité</a:t>
            </a:r>
            <a:r>
              <a:rPr lang="en-US" sz="2400" dirty="0" smtClean="0"/>
              <a:t> aux plus </a:t>
            </a:r>
            <a:r>
              <a:rPr lang="en-US" sz="2400" dirty="0" err="1" smtClean="0"/>
              <a:t>vulnérables</a:t>
            </a:r>
            <a:r>
              <a:rPr lang="en-US" sz="2400" dirty="0" smtClean="0"/>
              <a:t>, nous </a:t>
            </a:r>
            <a:r>
              <a:rPr lang="en-US" sz="2400" dirty="0" err="1" smtClean="0"/>
              <a:t>avons</a:t>
            </a:r>
            <a:r>
              <a:rPr lang="en-US" sz="2400" dirty="0" smtClean="0"/>
              <a:t>, </a:t>
            </a:r>
            <a:r>
              <a:rPr lang="en-US" sz="2400" dirty="0" err="1" smtClean="0"/>
              <a:t>dans</a:t>
            </a:r>
            <a:r>
              <a:rPr lang="en-US" sz="2400" dirty="0" smtClean="0"/>
              <a:t> le cadre de </a:t>
            </a:r>
            <a:r>
              <a:rPr lang="en-US" sz="2400" dirty="0" err="1" smtClean="0"/>
              <a:t>ce</a:t>
            </a:r>
            <a:r>
              <a:rPr lang="en-US" sz="2400" dirty="0" smtClean="0"/>
              <a:t> </a:t>
            </a:r>
            <a:r>
              <a:rPr lang="en-US" sz="2400" dirty="0" err="1" smtClean="0"/>
              <a:t>projet</a:t>
            </a:r>
            <a:r>
              <a:rPr lang="en-US" sz="2400" dirty="0" smtClean="0"/>
              <a:t>, </a:t>
            </a:r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grande</a:t>
            </a:r>
            <a:r>
              <a:rPr lang="en-US" sz="2400" dirty="0" smtClean="0"/>
              <a:t> </a:t>
            </a:r>
            <a:r>
              <a:rPr lang="en-US" sz="2400" dirty="0" err="1" smtClean="0"/>
              <a:t>flexibilité</a:t>
            </a:r>
            <a:r>
              <a:rPr lang="en-US" sz="2400" dirty="0" smtClean="0"/>
              <a:t> </a:t>
            </a:r>
            <a:r>
              <a:rPr lang="en-US" sz="2400" dirty="0" err="1" smtClean="0"/>
              <a:t>dans</a:t>
            </a:r>
            <a:r>
              <a:rPr lang="en-US" sz="2400" dirty="0" smtClean="0"/>
              <a:t> </a:t>
            </a:r>
            <a:r>
              <a:rPr lang="en-US" sz="2400" dirty="0" err="1" smtClean="0"/>
              <a:t>l’aide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nous </a:t>
            </a:r>
            <a:r>
              <a:rPr lang="en-US" sz="2400" dirty="0" err="1" smtClean="0"/>
              <a:t>apportons</a:t>
            </a:r>
            <a:r>
              <a:rPr lang="en-US" sz="2400" dirty="0" smtClean="0"/>
              <a:t> à la population locale.</a:t>
            </a:r>
            <a:endParaRPr lang="en-US" sz="2400" dirty="0"/>
          </a:p>
        </p:txBody>
      </p:sp>
      <p:pic>
        <p:nvPicPr>
          <p:cNvPr id="26626" name="Picture 2" descr="https://i.pinimg.com/236x/1f/03/b5/1f03b5f850da909920e7aba6b980034b--african-children-djibou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235877"/>
            <a:ext cx="3176594" cy="4764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76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46" y="233513"/>
            <a:ext cx="6715172" cy="838033"/>
          </a:xfrm>
        </p:spPr>
        <p:txBody>
          <a:bodyPr>
            <a:noAutofit/>
          </a:bodyPr>
          <a:lstStyle/>
          <a:p>
            <a:r>
              <a:rPr lang="fr-FR" sz="3000" b="1" cap="small" dirty="0" smtClean="0">
                <a:latin typeface="Arial Narrow" pitchFamily="34" charset="0"/>
                <a:cs typeface="Aharoni" pitchFamily="2" charset="-79"/>
              </a:rPr>
              <a:t>Situation du pays et de la région</a:t>
            </a:r>
            <a:endParaRPr lang="en-US" sz="3000" i="1" cap="small" dirty="0">
              <a:solidFill>
                <a:srgbClr val="8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1406" y="1071546"/>
            <a:ext cx="4643470" cy="49292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500" dirty="0" err="1" smtClean="0"/>
              <a:t>Indépendance</a:t>
            </a:r>
            <a:r>
              <a:rPr lang="en-US" sz="2500" dirty="0" smtClean="0"/>
              <a:t> en 1977.</a:t>
            </a:r>
          </a:p>
          <a:p>
            <a:pPr marL="0" indent="0" algn="ctr">
              <a:buNone/>
            </a:pPr>
            <a:r>
              <a:rPr lang="en-US" sz="2500" dirty="0" smtClean="0"/>
              <a:t>Islam </a:t>
            </a:r>
            <a:r>
              <a:rPr lang="en-US" sz="2500" dirty="0" err="1" smtClean="0"/>
              <a:t>comme</a:t>
            </a:r>
            <a:r>
              <a:rPr lang="en-US" sz="2500" dirty="0" smtClean="0"/>
              <a:t> religion </a:t>
            </a:r>
            <a:r>
              <a:rPr lang="en-US" sz="2500" dirty="0" err="1" smtClean="0"/>
              <a:t>d’Etat</a:t>
            </a:r>
            <a:r>
              <a:rPr lang="en-US" sz="2500" dirty="0" smtClean="0"/>
              <a:t>.</a:t>
            </a:r>
          </a:p>
          <a:p>
            <a:pPr marL="0" indent="0" algn="ctr">
              <a:buNone/>
            </a:pPr>
            <a:r>
              <a:rPr lang="en-US" sz="2500" dirty="0" err="1" smtClean="0"/>
              <a:t>Tribalisme</a:t>
            </a:r>
            <a:r>
              <a:rPr lang="en-US" sz="2500" dirty="0" smtClean="0"/>
              <a:t> </a:t>
            </a:r>
            <a:r>
              <a:rPr lang="en-US" sz="2500" dirty="0" err="1" smtClean="0"/>
              <a:t>vivace</a:t>
            </a:r>
            <a:r>
              <a:rPr lang="en-US" sz="2500" dirty="0" smtClean="0"/>
              <a:t>. </a:t>
            </a:r>
          </a:p>
          <a:p>
            <a:pPr marL="0" indent="0" algn="ctr">
              <a:buNone/>
            </a:pPr>
            <a:r>
              <a:rPr lang="en-US" sz="2500" dirty="0" err="1" smtClean="0"/>
              <a:t>Capitale</a:t>
            </a:r>
            <a:r>
              <a:rPr lang="en-US" sz="2500" dirty="0" smtClean="0"/>
              <a:t> la plus </a:t>
            </a:r>
            <a:r>
              <a:rPr lang="en-US" sz="2500" dirty="0" err="1" smtClean="0"/>
              <a:t>chaude</a:t>
            </a:r>
            <a:r>
              <a:rPr lang="en-US" sz="2500" dirty="0" smtClean="0"/>
              <a:t> au monde. </a:t>
            </a:r>
            <a:r>
              <a:rPr lang="en-US" sz="2500" dirty="0" err="1" smtClean="0"/>
              <a:t>Méfaits</a:t>
            </a:r>
            <a:r>
              <a:rPr lang="en-US" sz="2500" dirty="0" smtClean="0"/>
              <a:t> de la </a:t>
            </a:r>
            <a:r>
              <a:rPr lang="en-US" sz="2500" dirty="0" err="1" smtClean="0"/>
              <a:t>sécheresse</a:t>
            </a:r>
            <a:r>
              <a:rPr lang="en-US" sz="2500" dirty="0" smtClean="0"/>
              <a:t>.</a:t>
            </a:r>
          </a:p>
          <a:p>
            <a:pPr marL="0" indent="0" algn="ctr">
              <a:buNone/>
            </a:pPr>
            <a:r>
              <a:rPr lang="en-US" sz="2500" dirty="0" smtClean="0"/>
              <a:t>Tradition </a:t>
            </a:r>
            <a:r>
              <a:rPr lang="en-US" sz="2500" dirty="0" err="1" smtClean="0"/>
              <a:t>nomade</a:t>
            </a:r>
            <a:r>
              <a:rPr lang="en-US" sz="2500" dirty="0" smtClean="0"/>
              <a:t> </a:t>
            </a:r>
            <a:r>
              <a:rPr lang="en-US" sz="2500" dirty="0" err="1" smtClean="0"/>
              <a:t>mais</a:t>
            </a:r>
            <a:r>
              <a:rPr lang="en-US" sz="2500" dirty="0" smtClean="0"/>
              <a:t> </a:t>
            </a:r>
            <a:r>
              <a:rPr lang="en-US" sz="2500" dirty="0" err="1" smtClean="0"/>
              <a:t>taux</a:t>
            </a:r>
            <a:r>
              <a:rPr lang="en-US" sz="2500" dirty="0" smtClean="0"/>
              <a:t> </a:t>
            </a:r>
            <a:r>
              <a:rPr lang="en-US" sz="2500" dirty="0"/>
              <a:t> </a:t>
            </a:r>
            <a:r>
              <a:rPr lang="en-US" sz="2500" dirty="0" err="1" smtClean="0"/>
              <a:t>actuel</a:t>
            </a:r>
            <a:r>
              <a:rPr lang="en-US" sz="2500" dirty="0" smtClean="0"/>
              <a:t> </a:t>
            </a:r>
            <a:r>
              <a:rPr lang="en-US" sz="2500" dirty="0" err="1" smtClean="0"/>
              <a:t>d’urbanisation</a:t>
            </a:r>
            <a:r>
              <a:rPr lang="en-US" sz="2500" dirty="0" smtClean="0"/>
              <a:t> de 78%.</a:t>
            </a:r>
          </a:p>
          <a:p>
            <a:pPr marL="0" indent="0" algn="ctr">
              <a:buNone/>
            </a:pPr>
            <a:r>
              <a:rPr lang="en-US" sz="2500" dirty="0" err="1" smtClean="0"/>
              <a:t>Fortement</a:t>
            </a:r>
            <a:r>
              <a:rPr lang="en-US" sz="2500" dirty="0" smtClean="0"/>
              <a:t> </a:t>
            </a:r>
            <a:r>
              <a:rPr lang="en-US" sz="2500" dirty="0" err="1" smtClean="0"/>
              <a:t>militarisé</a:t>
            </a:r>
            <a:r>
              <a:rPr lang="en-US" sz="2500" dirty="0"/>
              <a:t>.</a:t>
            </a:r>
            <a:endParaRPr lang="en-US" sz="2500" dirty="0" smtClean="0"/>
          </a:p>
          <a:p>
            <a:pPr marL="0" indent="0" algn="ctr">
              <a:buNone/>
            </a:pPr>
            <a:r>
              <a:rPr lang="en-US" sz="2500" dirty="0" err="1" smtClean="0"/>
              <a:t>Corne</a:t>
            </a:r>
            <a:r>
              <a:rPr lang="en-US" sz="2500" dirty="0" smtClean="0"/>
              <a:t> de </a:t>
            </a:r>
            <a:r>
              <a:rPr lang="en-US" sz="2500" dirty="0" err="1" smtClean="0"/>
              <a:t>l’Afrique</a:t>
            </a:r>
            <a:r>
              <a:rPr lang="en-US" sz="2500" dirty="0" smtClean="0"/>
              <a:t>. </a:t>
            </a:r>
            <a:r>
              <a:rPr lang="en-US" sz="2500" dirty="0" err="1" smtClean="0"/>
              <a:t>Entouré</a:t>
            </a:r>
            <a:r>
              <a:rPr lang="en-US" sz="2500" dirty="0" smtClean="0"/>
              <a:t> de pays en </a:t>
            </a:r>
            <a:r>
              <a:rPr lang="en-US" sz="2500" dirty="0" err="1" smtClean="0"/>
              <a:t>conflit</a:t>
            </a:r>
            <a:r>
              <a:rPr lang="en-US" sz="2500" dirty="0" smtClean="0"/>
              <a:t>. </a:t>
            </a:r>
          </a:p>
          <a:p>
            <a:pPr marL="0" indent="0" algn="ctr">
              <a:buNone/>
            </a:pPr>
            <a:r>
              <a:rPr lang="en-US" sz="2500" dirty="0" smtClean="0"/>
              <a:t>A la </a:t>
            </a:r>
            <a:r>
              <a:rPr lang="en-US" sz="2500" dirty="0" err="1" smtClean="0"/>
              <a:t>fois</a:t>
            </a:r>
            <a:r>
              <a:rPr lang="en-US" sz="2500" dirty="0" smtClean="0"/>
              <a:t> refuge pour les </a:t>
            </a:r>
            <a:r>
              <a:rPr lang="en-US" sz="2500" dirty="0" err="1" smtClean="0"/>
              <a:t>persécutés</a:t>
            </a:r>
            <a:r>
              <a:rPr lang="en-US" sz="2500" dirty="0" smtClean="0"/>
              <a:t> et régime </a:t>
            </a:r>
            <a:r>
              <a:rPr lang="en-US" sz="2500" dirty="0" err="1" smtClean="0"/>
              <a:t>autoritaire</a:t>
            </a:r>
            <a:r>
              <a:rPr lang="en-US" sz="2500" dirty="0" smtClean="0"/>
              <a:t>.</a:t>
            </a:r>
          </a:p>
          <a:p>
            <a:pPr marL="0" indent="0" algn="ctr">
              <a:buNone/>
            </a:pPr>
            <a:endParaRPr lang="en-US" sz="2500" dirty="0"/>
          </a:p>
          <a:p>
            <a:pPr marL="0" indent="0" algn="ctr">
              <a:buNone/>
            </a:pPr>
            <a:endParaRPr lang="en-US" sz="2500" dirty="0" smtClean="0"/>
          </a:p>
          <a:p>
            <a:pPr marL="0" indent="0" algn="ctr">
              <a:buNone/>
            </a:pPr>
            <a:endParaRPr lang="en-US" sz="2500" dirty="0"/>
          </a:p>
        </p:txBody>
      </p:sp>
      <p:sp>
        <p:nvSpPr>
          <p:cNvPr id="5" name="ZoneTexte 4"/>
          <p:cNvSpPr txBox="1"/>
          <p:nvPr/>
        </p:nvSpPr>
        <p:spPr>
          <a:xfrm>
            <a:off x="-71470" y="6077570"/>
            <a:ext cx="9286908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Caritas Djibouti</a:t>
            </a:r>
          </a:p>
          <a:p>
            <a:pPr algn="ctr"/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Rencontre </a:t>
            </a:r>
            <a:r>
              <a:rPr lang="fr-FR" sz="2000" b="1" dirty="0" err="1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MigraMed</a:t>
            </a: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– Amman – Novembre 2017</a:t>
            </a:r>
          </a:p>
          <a:p>
            <a:endParaRPr lang="fr-FR" sz="2000" b="1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fr-FR" sz="2000" b="1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Image 5" descr="Logo avec slogan - Cop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9160"/>
            <a:ext cx="1923086" cy="870948"/>
          </a:xfrm>
          <a:prstGeom prst="rect">
            <a:avLst/>
          </a:prstGeom>
        </p:spPr>
      </p:pic>
      <p:pic>
        <p:nvPicPr>
          <p:cNvPr id="7170" name="Picture 2" descr="http://www.voyagesphotosmanu.com/Complet/images/carte_geographique_djibou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71546"/>
            <a:ext cx="4212577" cy="4883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76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2844" y="1142984"/>
            <a:ext cx="8858312" cy="1785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dirty="0" smtClean="0"/>
              <a:t>De </a:t>
            </a:r>
            <a:r>
              <a:rPr lang="en-US" sz="2500" dirty="0" err="1" smtClean="0"/>
              <a:t>nombreux</a:t>
            </a:r>
            <a:r>
              <a:rPr lang="en-US" sz="2500" dirty="0" smtClean="0"/>
              <a:t> foyers de migration : </a:t>
            </a:r>
            <a:r>
              <a:rPr lang="en-US" sz="2500" dirty="0" err="1" smtClean="0"/>
              <a:t>Yémen</a:t>
            </a:r>
            <a:r>
              <a:rPr lang="en-US" sz="2500" dirty="0" smtClean="0"/>
              <a:t>, </a:t>
            </a:r>
            <a:r>
              <a:rPr lang="en-US" sz="2500" dirty="0" err="1" smtClean="0"/>
              <a:t>Somalie</a:t>
            </a:r>
            <a:r>
              <a:rPr lang="en-US" sz="2500" dirty="0" smtClean="0"/>
              <a:t>, </a:t>
            </a:r>
            <a:r>
              <a:rPr lang="en-US" sz="2500" dirty="0" err="1" smtClean="0"/>
              <a:t>Ethiopie</a:t>
            </a:r>
            <a:r>
              <a:rPr lang="en-US" sz="2500" dirty="0" smtClean="0"/>
              <a:t>, </a:t>
            </a:r>
            <a:r>
              <a:rPr lang="en-US" sz="2500" dirty="0" err="1" smtClean="0"/>
              <a:t>Erythrée</a:t>
            </a:r>
            <a:r>
              <a:rPr lang="en-US" sz="2500" dirty="0" smtClean="0"/>
              <a:t>, </a:t>
            </a:r>
            <a:r>
              <a:rPr lang="en-US" sz="2500" dirty="0" err="1" smtClean="0"/>
              <a:t>Afrique</a:t>
            </a:r>
            <a:r>
              <a:rPr lang="en-US" sz="2500" dirty="0" smtClean="0"/>
              <a:t> de </a:t>
            </a:r>
            <a:r>
              <a:rPr lang="en-US" sz="2500" dirty="0" err="1" smtClean="0"/>
              <a:t>l’Est</a:t>
            </a:r>
            <a:r>
              <a:rPr lang="en-US" sz="2500" dirty="0" smtClean="0"/>
              <a:t>…et pays </a:t>
            </a:r>
            <a:r>
              <a:rPr lang="en-US" sz="2500" dirty="0" err="1" smtClean="0"/>
              <a:t>occidentaux</a:t>
            </a:r>
            <a:r>
              <a:rPr lang="en-US" sz="2500" dirty="0" smtClean="0"/>
              <a:t>!</a:t>
            </a:r>
          </a:p>
          <a:p>
            <a:pPr marL="0" indent="0" algn="ctr">
              <a:buNone/>
            </a:pPr>
            <a:r>
              <a:rPr lang="en-US" sz="2500" dirty="0" smtClean="0"/>
              <a:t>Longue tradition </a:t>
            </a:r>
            <a:r>
              <a:rPr lang="en-US" sz="2500" dirty="0" err="1" smtClean="0"/>
              <a:t>multiculturelle</a:t>
            </a:r>
            <a:r>
              <a:rPr lang="en-US" sz="2500" dirty="0" smtClean="0"/>
              <a:t>.</a:t>
            </a:r>
          </a:p>
          <a:p>
            <a:pPr marL="0" indent="0" algn="ctr">
              <a:buNone/>
            </a:pPr>
            <a:r>
              <a:rPr lang="en-US" sz="2500" dirty="0" err="1" smtClean="0"/>
              <a:t>Mixité</a:t>
            </a:r>
            <a:r>
              <a:rPr lang="en-US" sz="2500" dirty="0" smtClean="0"/>
              <a:t> de la migration </a:t>
            </a:r>
            <a:r>
              <a:rPr lang="en-US" sz="2500" dirty="0" err="1" smtClean="0"/>
              <a:t>très</a:t>
            </a:r>
            <a:r>
              <a:rPr lang="en-US" sz="2500" dirty="0" smtClean="0"/>
              <a:t> forte.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71470" y="6077570"/>
            <a:ext cx="9286908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Caritas Djibouti</a:t>
            </a:r>
          </a:p>
          <a:p>
            <a:pPr algn="ctr"/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Rencontre </a:t>
            </a:r>
            <a:r>
              <a:rPr lang="fr-FR" sz="2000" b="1" dirty="0" err="1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MigraMed</a:t>
            </a: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– Amman – Novembre 2017</a:t>
            </a:r>
          </a:p>
          <a:p>
            <a:endParaRPr lang="fr-FR" sz="2000" b="1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fr-FR" sz="2000" b="1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Image 5" descr="Logo avec slogan - Cop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9160"/>
            <a:ext cx="1923086" cy="870948"/>
          </a:xfrm>
          <a:prstGeom prst="rect">
            <a:avLst/>
          </a:prstGeom>
        </p:spPr>
      </p:pic>
      <p:pic>
        <p:nvPicPr>
          <p:cNvPr id="21506" name="Picture 2" descr="http://www.aljazeera.com/mritems/Images/2015/11/13/0a1246121d5b4cedb802fab7e0a97349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8934"/>
            <a:ext cx="4500510" cy="3000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14546" y="233513"/>
            <a:ext cx="6715172" cy="838033"/>
          </a:xfrm>
        </p:spPr>
        <p:txBody>
          <a:bodyPr>
            <a:noAutofit/>
          </a:bodyPr>
          <a:lstStyle/>
          <a:p>
            <a:r>
              <a:rPr lang="fr-FR" sz="3000" b="1" cap="small" dirty="0" smtClean="0">
                <a:latin typeface="Arial Narrow" pitchFamily="34" charset="0"/>
                <a:cs typeface="Aharoni" pitchFamily="2" charset="-79"/>
              </a:rPr>
              <a:t>Contexte migratoire 1/2</a:t>
            </a:r>
            <a:endParaRPr lang="en-US" sz="3000" i="1" cap="small" dirty="0">
              <a:solidFill>
                <a:srgbClr val="800000"/>
              </a:solidFill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142844" y="3000372"/>
            <a:ext cx="4357718" cy="30718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spcBef>
                <a:spcPct val="20000"/>
              </a:spcBef>
            </a:pPr>
            <a:r>
              <a:rPr lang="en-US" sz="2500" dirty="0" err="1" smtClean="0"/>
              <a:t>Réfugiés</a:t>
            </a:r>
            <a:r>
              <a:rPr lang="en-US" sz="2500" dirty="0" smtClean="0"/>
              <a:t>, </a:t>
            </a:r>
            <a:r>
              <a:rPr lang="en-US" sz="2500" dirty="0" err="1" smtClean="0"/>
              <a:t>demandeurs</a:t>
            </a:r>
            <a:r>
              <a:rPr lang="en-US" sz="2500" dirty="0" smtClean="0"/>
              <a:t> </a:t>
            </a:r>
            <a:r>
              <a:rPr lang="en-US" sz="2500" dirty="0" err="1" smtClean="0"/>
              <a:t>d’asile</a:t>
            </a:r>
            <a:r>
              <a:rPr lang="en-US" sz="2500" dirty="0" smtClean="0"/>
              <a:t>, migrants </a:t>
            </a:r>
            <a:r>
              <a:rPr lang="en-US" sz="2500" dirty="0" err="1" smtClean="0"/>
              <a:t>climatiques</a:t>
            </a:r>
            <a:r>
              <a:rPr lang="en-US" sz="2500" dirty="0" smtClean="0"/>
              <a:t>, migrants </a:t>
            </a:r>
            <a:r>
              <a:rPr lang="en-US" sz="2500" dirty="0" err="1" smtClean="0"/>
              <a:t>économiques</a:t>
            </a:r>
            <a:r>
              <a:rPr lang="en-US" sz="2500" dirty="0" smtClean="0"/>
              <a:t>, etc.</a:t>
            </a:r>
          </a:p>
          <a:p>
            <a:pPr algn="ctr">
              <a:spcBef>
                <a:spcPct val="20000"/>
              </a:spcBef>
            </a:pPr>
            <a:r>
              <a:rPr lang="en-US" sz="2500" dirty="0" smtClean="0"/>
              <a:t>Pays de </a:t>
            </a:r>
            <a:r>
              <a:rPr lang="en-US" sz="2500" dirty="0"/>
              <a:t>d</a:t>
            </a:r>
            <a:r>
              <a:rPr lang="en-US" sz="2500" dirty="0" smtClean="0"/>
              <a:t>estination (</a:t>
            </a:r>
            <a:r>
              <a:rPr lang="en-US" sz="2500" dirty="0" err="1" smtClean="0"/>
              <a:t>enfants</a:t>
            </a:r>
            <a:r>
              <a:rPr lang="en-US" sz="2500" dirty="0" smtClean="0"/>
              <a:t> des rues) et de transit  : 1) </a:t>
            </a:r>
            <a:r>
              <a:rPr lang="en-US" sz="2500" dirty="0" err="1" smtClean="0"/>
              <a:t>Vers</a:t>
            </a:r>
            <a:r>
              <a:rPr lang="en-US" sz="2500" dirty="0" smtClean="0"/>
              <a:t> les pays du </a:t>
            </a:r>
            <a:r>
              <a:rPr lang="en-US" sz="2500" dirty="0" err="1" smtClean="0"/>
              <a:t>Golfe</a:t>
            </a:r>
            <a:r>
              <a:rPr lang="en-US" sz="2500" dirty="0"/>
              <a:t> </a:t>
            </a:r>
            <a:r>
              <a:rPr lang="en-US" sz="2500" dirty="0" smtClean="0"/>
              <a:t>via le </a:t>
            </a:r>
            <a:r>
              <a:rPr lang="en-US" sz="2500" dirty="0" err="1" smtClean="0"/>
              <a:t>Yémen</a:t>
            </a:r>
            <a:r>
              <a:rPr lang="en-US" sz="2500" dirty="0" smtClean="0"/>
              <a:t>, 2) Et </a:t>
            </a:r>
            <a:r>
              <a:rPr lang="en-US" sz="2500" dirty="0" err="1" smtClean="0"/>
              <a:t>vers</a:t>
            </a:r>
            <a:r>
              <a:rPr lang="en-US" sz="2500" dirty="0" smtClean="0"/>
              <a:t> </a:t>
            </a:r>
            <a:r>
              <a:rPr lang="en-US" sz="2500" dirty="0" err="1" smtClean="0"/>
              <a:t>l’Europe</a:t>
            </a:r>
            <a:r>
              <a:rPr lang="en-US" sz="2500" dirty="0"/>
              <a:t> </a:t>
            </a:r>
            <a:r>
              <a:rPr lang="en-US" sz="2500" dirty="0" smtClean="0"/>
              <a:t>et les pays </a:t>
            </a:r>
            <a:r>
              <a:rPr lang="en-US" sz="2500" dirty="0" err="1" smtClean="0"/>
              <a:t>occidentaux</a:t>
            </a:r>
            <a:r>
              <a:rPr lang="en-US" sz="2500" dirty="0" smtClean="0"/>
              <a:t>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6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2844" y="1142984"/>
            <a:ext cx="8858312" cy="14287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500" dirty="0" smtClean="0"/>
              <a:t>De </a:t>
            </a:r>
            <a:r>
              <a:rPr lang="en-US" sz="2500" dirty="0" err="1" smtClean="0"/>
              <a:t>nombreux</a:t>
            </a:r>
            <a:r>
              <a:rPr lang="en-US" sz="2500" dirty="0" smtClean="0"/>
              <a:t> </a:t>
            </a:r>
            <a:r>
              <a:rPr lang="en-US" sz="2500" dirty="0" err="1" smtClean="0"/>
              <a:t>drames</a:t>
            </a:r>
            <a:r>
              <a:rPr lang="en-US" sz="2500" dirty="0" smtClean="0"/>
              <a:t> </a:t>
            </a:r>
            <a:r>
              <a:rPr lang="en-US" sz="2500" dirty="0" err="1" smtClean="0"/>
              <a:t>sur</a:t>
            </a:r>
            <a:r>
              <a:rPr lang="en-US" sz="2500" dirty="0" smtClean="0"/>
              <a:t> le </a:t>
            </a:r>
            <a:r>
              <a:rPr lang="en-US" sz="2500" dirty="0" err="1" smtClean="0"/>
              <a:t>chemin</a:t>
            </a:r>
            <a:r>
              <a:rPr lang="en-US" sz="2500" dirty="0" smtClean="0"/>
              <a:t> et à Djibouti (</a:t>
            </a:r>
            <a:r>
              <a:rPr lang="en-US" sz="2500" dirty="0" err="1" smtClean="0"/>
              <a:t>Bab</a:t>
            </a:r>
            <a:r>
              <a:rPr lang="en-US" sz="2500" dirty="0" smtClean="0"/>
              <a:t>-el-Mandeb, Lac </a:t>
            </a:r>
            <a:r>
              <a:rPr lang="en-US" sz="2500" dirty="0" err="1" smtClean="0"/>
              <a:t>Assal</a:t>
            </a:r>
            <a:r>
              <a:rPr lang="en-US" sz="2500" dirty="0" smtClean="0"/>
              <a:t>, camions </a:t>
            </a:r>
            <a:r>
              <a:rPr lang="en-US" sz="2500" dirty="0" err="1" smtClean="0"/>
              <a:t>éthiopiens</a:t>
            </a:r>
            <a:r>
              <a:rPr lang="en-US" sz="2500" dirty="0" smtClean="0"/>
              <a:t>).</a:t>
            </a:r>
          </a:p>
          <a:p>
            <a:pPr marL="0" indent="0" algn="ctr">
              <a:buNone/>
            </a:pPr>
            <a:r>
              <a:rPr lang="en-US" sz="2500" dirty="0" smtClean="0"/>
              <a:t>Diminution de la </a:t>
            </a:r>
            <a:r>
              <a:rPr lang="en-US" sz="2500" dirty="0" err="1" smtClean="0"/>
              <a:t>capacité</a:t>
            </a:r>
            <a:r>
              <a:rPr lang="en-US" sz="2500" dirty="0" smtClean="0"/>
              <a:t> et de la </a:t>
            </a:r>
            <a:r>
              <a:rPr lang="en-US" sz="2500" dirty="0" err="1" smtClean="0"/>
              <a:t>qualité</a:t>
            </a:r>
            <a:r>
              <a:rPr lang="en-US" sz="2500" dirty="0" smtClean="0"/>
              <a:t> </a:t>
            </a:r>
            <a:r>
              <a:rPr lang="en-US" sz="2500" dirty="0" err="1" smtClean="0"/>
              <a:t>d’accueil</a:t>
            </a:r>
            <a:r>
              <a:rPr lang="en-US" sz="2500" dirty="0" smtClean="0"/>
              <a:t> des migrants.</a:t>
            </a:r>
          </a:p>
          <a:p>
            <a:pPr marL="0" indent="0" algn="ctr">
              <a:buNone/>
            </a:pPr>
            <a:r>
              <a:rPr lang="en-US" sz="2500" dirty="0" err="1" smtClean="0"/>
              <a:t>Volonté</a:t>
            </a:r>
            <a:r>
              <a:rPr lang="en-US" sz="2500" dirty="0" smtClean="0"/>
              <a:t> </a:t>
            </a:r>
            <a:r>
              <a:rPr lang="en-US" sz="2500" dirty="0" err="1" smtClean="0"/>
              <a:t>politique</a:t>
            </a:r>
            <a:r>
              <a:rPr lang="en-US" sz="2500" dirty="0" smtClean="0"/>
              <a:t> à haut </a:t>
            </a:r>
            <a:r>
              <a:rPr lang="en-US" sz="2500" dirty="0" err="1" smtClean="0"/>
              <a:t>niveau</a:t>
            </a:r>
            <a:r>
              <a:rPr lang="en-US" sz="2500" dirty="0"/>
              <a:t> </a:t>
            </a:r>
            <a:r>
              <a:rPr lang="en-US" sz="2500" dirty="0" err="1" smtClean="0"/>
              <a:t>mais</a:t>
            </a:r>
            <a:r>
              <a:rPr lang="en-US" sz="2500" dirty="0" smtClean="0"/>
              <a:t> exactions </a:t>
            </a:r>
            <a:r>
              <a:rPr lang="en-US" sz="2500" dirty="0" err="1" smtClean="0"/>
              <a:t>sur</a:t>
            </a:r>
            <a:r>
              <a:rPr lang="en-US" sz="2500" dirty="0" smtClean="0"/>
              <a:t> le terrain (</a:t>
            </a:r>
            <a:r>
              <a:rPr lang="en-US" sz="2500" dirty="0" err="1" smtClean="0"/>
              <a:t>rafle</a:t>
            </a:r>
            <a:r>
              <a:rPr lang="en-US" sz="2500" dirty="0" smtClean="0"/>
              <a:t>, etc.)</a:t>
            </a:r>
          </a:p>
          <a:p>
            <a:pPr marL="0" indent="0" algn="ctr">
              <a:buNone/>
            </a:pPr>
            <a:endParaRPr lang="en-US" sz="2500" dirty="0" smtClean="0"/>
          </a:p>
          <a:p>
            <a:pPr marL="0" indent="0" algn="ctr">
              <a:buNone/>
            </a:pPr>
            <a:endParaRPr lang="en-US" sz="25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-71470" y="6077570"/>
            <a:ext cx="9286908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Caritas Djibouti</a:t>
            </a:r>
          </a:p>
          <a:p>
            <a:pPr algn="ctr"/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Rencontre </a:t>
            </a:r>
            <a:r>
              <a:rPr lang="fr-FR" sz="2000" b="1" dirty="0" err="1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MigraMed</a:t>
            </a: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– Amman – Novembre 2017</a:t>
            </a:r>
          </a:p>
          <a:p>
            <a:endParaRPr lang="fr-FR" sz="2000" b="1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fr-FR" sz="2000" b="1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Image 5" descr="Logo avec slogan - Cop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9160"/>
            <a:ext cx="1923086" cy="87094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14546" y="233513"/>
            <a:ext cx="6715172" cy="838033"/>
          </a:xfrm>
        </p:spPr>
        <p:txBody>
          <a:bodyPr>
            <a:noAutofit/>
          </a:bodyPr>
          <a:lstStyle/>
          <a:p>
            <a:r>
              <a:rPr lang="fr-FR" sz="3000" b="1" cap="small" dirty="0" smtClean="0">
                <a:latin typeface="Arial Narrow" pitchFamily="34" charset="0"/>
                <a:cs typeface="Aharoni" pitchFamily="2" charset="-79"/>
              </a:rPr>
              <a:t>Contexte migratoire 2/2</a:t>
            </a:r>
            <a:endParaRPr lang="en-US" sz="3000" i="1" cap="small" dirty="0">
              <a:solidFill>
                <a:srgbClr val="800000"/>
              </a:solidFill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142844" y="2571744"/>
            <a:ext cx="4572032" cy="35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sz="2500" dirty="0" err="1" smtClean="0"/>
              <a:t>Porosité</a:t>
            </a:r>
            <a:r>
              <a:rPr lang="en-US" sz="2500" dirty="0" smtClean="0"/>
              <a:t> des </a:t>
            </a:r>
            <a:r>
              <a:rPr lang="en-US" sz="2500" dirty="0" err="1" smtClean="0"/>
              <a:t>frontières</a:t>
            </a:r>
            <a:r>
              <a:rPr lang="en-US" sz="2500" dirty="0" smtClean="0"/>
              <a:t> et </a:t>
            </a:r>
            <a:r>
              <a:rPr lang="en-US" sz="2500" dirty="0" err="1" smtClean="0"/>
              <a:t>donc</a:t>
            </a:r>
            <a:r>
              <a:rPr lang="en-US" sz="2500" dirty="0"/>
              <a:t> </a:t>
            </a:r>
            <a:r>
              <a:rPr lang="en-US" sz="2500" dirty="0" err="1" smtClean="0"/>
              <a:t>gestion</a:t>
            </a:r>
            <a:r>
              <a:rPr lang="en-US" sz="2500" dirty="0" smtClean="0"/>
              <a:t> </a:t>
            </a:r>
            <a:r>
              <a:rPr lang="en-US" sz="2500" dirty="0" err="1" smtClean="0"/>
              <a:t>rendue</a:t>
            </a:r>
            <a:r>
              <a:rPr lang="en-US" sz="2500" dirty="0" smtClean="0"/>
              <a:t> </a:t>
            </a:r>
            <a:r>
              <a:rPr lang="en-US" sz="2500" dirty="0" err="1" smtClean="0"/>
              <a:t>très</a:t>
            </a:r>
            <a:r>
              <a:rPr lang="en-US" sz="2500" dirty="0" smtClean="0"/>
              <a:t> </a:t>
            </a:r>
            <a:r>
              <a:rPr lang="en-US" sz="2500" dirty="0" err="1" smtClean="0"/>
              <a:t>difficile</a:t>
            </a:r>
            <a:r>
              <a:rPr lang="en-US" sz="2500" dirty="0" smtClean="0"/>
              <a:t>.</a:t>
            </a:r>
            <a:endParaRPr lang="en-US" sz="2500" dirty="0"/>
          </a:p>
          <a:p>
            <a:pPr algn="ctr">
              <a:spcBef>
                <a:spcPct val="20000"/>
              </a:spcBef>
            </a:pP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Répercussion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conflits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voisins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entre migrants et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nationaux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à Djibouti (Oromo/Somali). </a:t>
            </a:r>
          </a:p>
          <a:p>
            <a:pPr algn="ctr">
              <a:spcBef>
                <a:spcPct val="20000"/>
              </a:spcBef>
            </a:pPr>
            <a:r>
              <a:rPr lang="en-US" sz="2500" dirty="0" err="1" smtClean="0"/>
              <a:t>Phénomène</a:t>
            </a:r>
            <a:r>
              <a:rPr lang="en-US" sz="2500" dirty="0" smtClean="0"/>
              <a:t> de faux “</a:t>
            </a:r>
            <a:r>
              <a:rPr lang="en-US" sz="2500" dirty="0" err="1" smtClean="0"/>
              <a:t>réfugiés</a:t>
            </a:r>
            <a:r>
              <a:rPr lang="en-US" sz="2500" dirty="0" smtClean="0"/>
              <a:t>” (</a:t>
            </a:r>
            <a:r>
              <a:rPr lang="en-US" sz="2500" dirty="0" err="1" smtClean="0"/>
              <a:t>tous</a:t>
            </a:r>
            <a:r>
              <a:rPr lang="en-US" sz="2500" dirty="0" smtClean="0"/>
              <a:t> </a:t>
            </a:r>
            <a:r>
              <a:rPr lang="en-US" sz="2500" dirty="0" err="1" smtClean="0"/>
              <a:t>mineurs</a:t>
            </a:r>
            <a:r>
              <a:rPr lang="en-US" sz="2500" dirty="0" smtClean="0"/>
              <a:t>, </a:t>
            </a:r>
            <a:r>
              <a:rPr lang="en-US" sz="2500" dirty="0" err="1" smtClean="0"/>
              <a:t>tous</a:t>
            </a:r>
            <a:r>
              <a:rPr lang="en-US" sz="2500" dirty="0" smtClean="0"/>
              <a:t> </a:t>
            </a:r>
            <a:r>
              <a:rPr lang="en-US" sz="2500" dirty="0" err="1" smtClean="0"/>
              <a:t>opposants</a:t>
            </a:r>
            <a:r>
              <a:rPr lang="en-US" sz="2500" dirty="0" smtClean="0"/>
              <a:t> </a:t>
            </a:r>
            <a:r>
              <a:rPr lang="en-US" sz="2500" dirty="0" err="1" smtClean="0"/>
              <a:t>politiques</a:t>
            </a:r>
            <a:r>
              <a:rPr lang="en-US" sz="2500" dirty="0" smtClean="0"/>
              <a:t>, etc.) et </a:t>
            </a:r>
            <a:r>
              <a:rPr lang="en-US" sz="2500" dirty="0" err="1" smtClean="0"/>
              <a:t>trafic</a:t>
            </a:r>
            <a:r>
              <a:rPr lang="en-US" sz="2500" dirty="0" smtClean="0"/>
              <a:t> de </a:t>
            </a:r>
            <a:r>
              <a:rPr lang="en-US" sz="2500" dirty="0" err="1" smtClean="0"/>
              <a:t>statut</a:t>
            </a:r>
            <a:r>
              <a:rPr lang="en-US" sz="2500" dirty="0" smtClean="0"/>
              <a:t>.</a:t>
            </a:r>
            <a:endParaRPr kumimoji="0" lang="en-US" sz="2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spcBef>
                <a:spcPct val="20000"/>
              </a:spcBef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http://ngm.nationalgeographic.com/2013/12/out-of-eden/img/11-migrant-corpse-on-lava-field-670f.jpg"/>
          <p:cNvPicPr>
            <a:picLocks noChangeAspect="1" noChangeArrowheads="1"/>
          </p:cNvPicPr>
          <p:nvPr/>
        </p:nvPicPr>
        <p:blipFill>
          <a:blip r:embed="rId3"/>
          <a:srcRect t="5525" r="19696"/>
          <a:stretch>
            <a:fillRect/>
          </a:stretch>
        </p:blipFill>
        <p:spPr bwMode="auto">
          <a:xfrm>
            <a:off x="4786314" y="2636475"/>
            <a:ext cx="4286280" cy="3364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76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2844" y="1142984"/>
            <a:ext cx="8858312" cy="142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dirty="0" smtClean="0">
                <a:latin typeface="Arial Narrow" pitchFamily="34" charset="0"/>
              </a:rPr>
              <a:t>Caritas </a:t>
            </a:r>
            <a:r>
              <a:rPr lang="en-US" sz="2500" dirty="0" err="1" smtClean="0">
                <a:latin typeface="Arial Narrow" pitchFamily="34" charset="0"/>
              </a:rPr>
              <a:t>est</a:t>
            </a:r>
            <a:r>
              <a:rPr lang="en-US" sz="2500" dirty="0" smtClean="0">
                <a:latin typeface="Arial Narrow" pitchFamily="34" charset="0"/>
              </a:rPr>
              <a:t> </a:t>
            </a:r>
            <a:r>
              <a:rPr lang="en-US" sz="2500" dirty="0" err="1" smtClean="0">
                <a:latin typeface="Arial Narrow" pitchFamily="34" charset="0"/>
              </a:rPr>
              <a:t>présente</a:t>
            </a:r>
            <a:r>
              <a:rPr lang="en-US" sz="2500" dirty="0" smtClean="0">
                <a:latin typeface="Arial Narrow" pitchFamily="34" charset="0"/>
              </a:rPr>
              <a:t> à Djibouti </a:t>
            </a:r>
            <a:r>
              <a:rPr lang="en-US" sz="2500" dirty="0" err="1" smtClean="0">
                <a:latin typeface="Arial Narrow" pitchFamily="34" charset="0"/>
              </a:rPr>
              <a:t>depuis</a:t>
            </a:r>
            <a:r>
              <a:rPr lang="en-US" sz="2500" dirty="0" smtClean="0">
                <a:latin typeface="Arial Narrow" pitchFamily="34" charset="0"/>
              </a:rPr>
              <a:t> 1952, </a:t>
            </a:r>
            <a:r>
              <a:rPr lang="en-US" sz="2500" dirty="0" err="1" smtClean="0">
                <a:latin typeface="Arial Narrow" pitchFamily="34" charset="0"/>
              </a:rPr>
              <a:t>ce</a:t>
            </a:r>
            <a:r>
              <a:rPr lang="en-US" sz="2500" dirty="0" smtClean="0">
                <a:latin typeface="Arial Narrow" pitchFamily="34" charset="0"/>
              </a:rPr>
              <a:t> qui fait </a:t>
            </a:r>
            <a:r>
              <a:rPr lang="en-US" sz="2500" dirty="0" err="1" smtClean="0">
                <a:latin typeface="Arial Narrow" pitchFamily="34" charset="0"/>
              </a:rPr>
              <a:t>d’elle</a:t>
            </a:r>
            <a:r>
              <a:rPr lang="en-US" sz="2500" dirty="0" smtClean="0">
                <a:latin typeface="Arial Narrow" pitchFamily="34" charset="0"/>
              </a:rPr>
              <a:t> </a:t>
            </a:r>
            <a:r>
              <a:rPr lang="en-US" sz="2500" dirty="0" err="1" smtClean="0">
                <a:latin typeface="Arial Narrow" pitchFamily="34" charset="0"/>
              </a:rPr>
              <a:t>l’une</a:t>
            </a:r>
            <a:r>
              <a:rPr lang="en-US" sz="2500" dirty="0" smtClean="0">
                <a:latin typeface="Arial Narrow" pitchFamily="34" charset="0"/>
              </a:rPr>
              <a:t> des plus </a:t>
            </a:r>
            <a:r>
              <a:rPr lang="en-US" sz="2500" dirty="0" err="1" smtClean="0">
                <a:latin typeface="Arial Narrow" pitchFamily="34" charset="0"/>
              </a:rPr>
              <a:t>anciennes</a:t>
            </a:r>
            <a:r>
              <a:rPr lang="en-US" sz="2500" dirty="0" smtClean="0">
                <a:latin typeface="Arial Narrow" pitchFamily="34" charset="0"/>
              </a:rPr>
              <a:t> </a:t>
            </a:r>
            <a:r>
              <a:rPr lang="en-US" sz="2500" dirty="0" err="1" smtClean="0">
                <a:latin typeface="Arial Narrow" pitchFamily="34" charset="0"/>
              </a:rPr>
              <a:t>organisations</a:t>
            </a:r>
            <a:r>
              <a:rPr lang="en-US" sz="2500" dirty="0" smtClean="0">
                <a:latin typeface="Arial Narrow" pitchFamily="34" charset="0"/>
              </a:rPr>
              <a:t> </a:t>
            </a:r>
            <a:r>
              <a:rPr lang="en-US" sz="2500" dirty="0" err="1" smtClean="0">
                <a:latin typeface="Arial Narrow" pitchFamily="34" charset="0"/>
              </a:rPr>
              <a:t>humanitaires</a:t>
            </a:r>
            <a:r>
              <a:rPr lang="en-US" sz="2500" dirty="0" smtClean="0">
                <a:latin typeface="Arial Narrow" pitchFamily="34" charset="0"/>
              </a:rPr>
              <a:t> du pays. </a:t>
            </a:r>
          </a:p>
          <a:p>
            <a:pPr marL="0" indent="0" algn="ctr">
              <a:buNone/>
            </a:pPr>
            <a:r>
              <a:rPr lang="en-US" sz="2500" dirty="0" smtClean="0">
                <a:latin typeface="Arial Narrow" pitchFamily="34" charset="0"/>
              </a:rPr>
              <a:t>Image </a:t>
            </a:r>
            <a:r>
              <a:rPr lang="en-US" sz="2500" dirty="0" err="1" smtClean="0">
                <a:latin typeface="Arial Narrow" pitchFamily="34" charset="0"/>
              </a:rPr>
              <a:t>fortement</a:t>
            </a:r>
            <a:r>
              <a:rPr lang="en-US" sz="2500" dirty="0" smtClean="0">
                <a:latin typeface="Arial Narrow" pitchFamily="34" charset="0"/>
              </a:rPr>
              <a:t> </a:t>
            </a:r>
            <a:r>
              <a:rPr lang="en-US" sz="2500" dirty="0" err="1" smtClean="0">
                <a:latin typeface="Arial Narrow" pitchFamily="34" charset="0"/>
              </a:rPr>
              <a:t>liée</a:t>
            </a:r>
            <a:r>
              <a:rPr lang="en-US" sz="2500" dirty="0" smtClean="0">
                <a:latin typeface="Arial Narrow" pitchFamily="34" charset="0"/>
              </a:rPr>
              <a:t> à </a:t>
            </a:r>
            <a:r>
              <a:rPr lang="en-US" sz="2500" dirty="0" err="1" smtClean="0">
                <a:latin typeface="Arial Narrow" pitchFamily="34" charset="0"/>
              </a:rPr>
              <a:t>l’Eglise</a:t>
            </a:r>
            <a:r>
              <a:rPr lang="en-US" sz="2500" dirty="0" smtClean="0">
                <a:latin typeface="Arial Narrow" pitchFamily="34" charset="0"/>
              </a:rPr>
              <a:t>, </a:t>
            </a:r>
            <a:r>
              <a:rPr lang="en-US" sz="2500" dirty="0" err="1" smtClean="0">
                <a:latin typeface="Arial Narrow" pitchFamily="34" charset="0"/>
              </a:rPr>
              <a:t>mais</a:t>
            </a:r>
            <a:r>
              <a:rPr lang="en-US" sz="2500" dirty="0" smtClean="0">
                <a:latin typeface="Arial Narrow" pitchFamily="34" charset="0"/>
              </a:rPr>
              <a:t> </a:t>
            </a:r>
            <a:r>
              <a:rPr lang="en-US" sz="2500" dirty="0" err="1" smtClean="0">
                <a:latin typeface="Arial Narrow" pitchFamily="34" charset="0"/>
              </a:rPr>
              <a:t>seulement</a:t>
            </a:r>
            <a:r>
              <a:rPr lang="en-US" sz="2500" dirty="0" smtClean="0">
                <a:latin typeface="Arial Narrow" pitchFamily="34" charset="0"/>
              </a:rPr>
              <a:t> des </a:t>
            </a:r>
            <a:r>
              <a:rPr lang="en-US" sz="2500" dirty="0" err="1" smtClean="0">
                <a:latin typeface="Arial Narrow" pitchFamily="34" charset="0"/>
              </a:rPr>
              <a:t>activités</a:t>
            </a:r>
            <a:r>
              <a:rPr lang="en-US" sz="2500" dirty="0" smtClean="0">
                <a:latin typeface="Arial Narrow" pitchFamily="34" charset="0"/>
              </a:rPr>
              <a:t> </a:t>
            </a:r>
            <a:r>
              <a:rPr lang="en-US" sz="2500" dirty="0" err="1" smtClean="0">
                <a:latin typeface="Arial Narrow" pitchFamily="34" charset="0"/>
              </a:rPr>
              <a:t>humanitaires</a:t>
            </a:r>
            <a:r>
              <a:rPr lang="en-US" sz="2500" dirty="0" smtClean="0">
                <a:latin typeface="Arial Narrow" pitchFamily="34" charset="0"/>
              </a:rPr>
              <a:t>.</a:t>
            </a:r>
            <a:endParaRPr lang="en-US" sz="2500" dirty="0">
              <a:latin typeface="Arial Narrow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-71470" y="6077570"/>
            <a:ext cx="9286908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Caritas Djibouti</a:t>
            </a:r>
          </a:p>
          <a:p>
            <a:pPr algn="ctr"/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Rencontre </a:t>
            </a:r>
            <a:r>
              <a:rPr lang="fr-FR" sz="2000" b="1" dirty="0" err="1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MigraMed</a:t>
            </a: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– Amman – Novembre 2017</a:t>
            </a:r>
          </a:p>
          <a:p>
            <a:endParaRPr lang="fr-FR" sz="2000" b="1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fr-FR" sz="2000" b="1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Image 5" descr="Logo avec slogan - Cop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9160"/>
            <a:ext cx="1923086" cy="87094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14546" y="233513"/>
            <a:ext cx="6715172" cy="838033"/>
          </a:xfrm>
        </p:spPr>
        <p:txBody>
          <a:bodyPr>
            <a:noAutofit/>
          </a:bodyPr>
          <a:lstStyle/>
          <a:p>
            <a:r>
              <a:rPr lang="fr-FR" sz="3000" b="1" cap="small" dirty="0" smtClean="0">
                <a:latin typeface="Arial Narrow" pitchFamily="34" charset="0"/>
                <a:cs typeface="Aharoni" pitchFamily="2" charset="-79"/>
              </a:rPr>
              <a:t>Caritas Djibouti</a:t>
            </a:r>
            <a:endParaRPr lang="en-US" sz="3000" i="1" cap="small" dirty="0">
              <a:solidFill>
                <a:srgbClr val="800000"/>
              </a:solidFill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71406" y="2571744"/>
            <a:ext cx="4929222" cy="3500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spcBef>
                <a:spcPct val="20000"/>
              </a:spcBef>
            </a:pPr>
            <a:r>
              <a:rPr lang="fr-FR" sz="2500" dirty="0" err="1" smtClean="0">
                <a:latin typeface="Arial Narrow" pitchFamily="34" charset="0"/>
              </a:rPr>
              <a:t>Oeuvrant</a:t>
            </a:r>
            <a:r>
              <a:rPr lang="fr-FR" sz="2500" dirty="0" smtClean="0">
                <a:latin typeface="Arial Narrow" pitchFamily="34" charset="0"/>
              </a:rPr>
              <a:t> </a:t>
            </a:r>
            <a:r>
              <a:rPr lang="en-US" sz="2500" dirty="0" err="1" smtClean="0">
                <a:latin typeface="Arial Narrow" pitchFamily="34" charset="0"/>
              </a:rPr>
              <a:t>dans</a:t>
            </a:r>
            <a:r>
              <a:rPr lang="en-US" sz="2500" dirty="0" smtClean="0">
                <a:latin typeface="Arial Narrow" pitchFamily="34" charset="0"/>
              </a:rPr>
              <a:t> un </a:t>
            </a:r>
            <a:r>
              <a:rPr lang="en-US" sz="2500" dirty="0" err="1" smtClean="0">
                <a:latin typeface="Arial Narrow" pitchFamily="34" charset="0"/>
              </a:rPr>
              <a:t>contexte</a:t>
            </a:r>
            <a:r>
              <a:rPr lang="en-US" sz="2500" dirty="0" smtClean="0">
                <a:latin typeface="Arial Narrow" pitchFamily="34" charset="0"/>
              </a:rPr>
              <a:t> qui </a:t>
            </a:r>
            <a:r>
              <a:rPr lang="en-US" sz="2500" dirty="0" err="1" smtClean="0">
                <a:latin typeface="Arial Narrow" pitchFamily="34" charset="0"/>
              </a:rPr>
              <a:t>est</a:t>
            </a:r>
            <a:r>
              <a:rPr lang="en-US" sz="2500" dirty="0" smtClean="0">
                <a:latin typeface="Arial Narrow" pitchFamily="34" charset="0"/>
              </a:rPr>
              <a:t> </a:t>
            </a:r>
            <a:r>
              <a:rPr lang="en-US" sz="2500" dirty="0" err="1" smtClean="0">
                <a:latin typeface="Arial Narrow" pitchFamily="34" charset="0"/>
              </a:rPr>
              <a:t>musulman</a:t>
            </a:r>
            <a:r>
              <a:rPr lang="en-US" sz="2500" dirty="0" smtClean="0">
                <a:latin typeface="Arial Narrow" pitchFamily="34" charset="0"/>
              </a:rPr>
              <a:t> à 99%, Caritas Djibouti </a:t>
            </a:r>
            <a:r>
              <a:rPr lang="en-US" sz="2500" dirty="0" err="1" smtClean="0">
                <a:latin typeface="Arial Narrow" pitchFamily="34" charset="0"/>
              </a:rPr>
              <a:t>est</a:t>
            </a:r>
            <a:r>
              <a:rPr lang="en-US" sz="2500" dirty="0" smtClean="0">
                <a:latin typeface="Arial Narrow" pitchFamily="34" charset="0"/>
              </a:rPr>
              <a:t> à </a:t>
            </a:r>
            <a:r>
              <a:rPr lang="en-US" sz="2500" dirty="0" err="1" smtClean="0">
                <a:latin typeface="Arial Narrow" pitchFamily="34" charset="0"/>
              </a:rPr>
              <a:t>l’image</a:t>
            </a:r>
            <a:r>
              <a:rPr lang="en-US" sz="2500" dirty="0" smtClean="0">
                <a:latin typeface="Arial Narrow" pitchFamily="34" charset="0"/>
              </a:rPr>
              <a:t> de la </a:t>
            </a:r>
            <a:r>
              <a:rPr lang="en-US" sz="2500" dirty="0" err="1" smtClean="0">
                <a:latin typeface="Arial Narrow" pitchFamily="34" charset="0"/>
              </a:rPr>
              <a:t>communauté</a:t>
            </a:r>
            <a:r>
              <a:rPr lang="en-US" sz="2500" dirty="0" smtClean="0">
                <a:latin typeface="Arial Narrow" pitchFamily="34" charset="0"/>
              </a:rPr>
              <a:t> </a:t>
            </a:r>
            <a:r>
              <a:rPr lang="en-US" sz="2500" dirty="0" err="1" smtClean="0">
                <a:latin typeface="Arial Narrow" pitchFamily="34" charset="0"/>
              </a:rPr>
              <a:t>chrétienne</a:t>
            </a:r>
            <a:r>
              <a:rPr lang="en-US" sz="2500" dirty="0" smtClean="0">
                <a:latin typeface="Arial Narrow" pitchFamily="34" charset="0"/>
              </a:rPr>
              <a:t> qui la </a:t>
            </a:r>
            <a:r>
              <a:rPr lang="en-US" sz="2500" dirty="0" err="1" smtClean="0">
                <a:latin typeface="Arial Narrow" pitchFamily="34" charset="0"/>
              </a:rPr>
              <a:t>soutient</a:t>
            </a:r>
            <a:r>
              <a:rPr lang="en-US" sz="2500" dirty="0" smtClean="0">
                <a:latin typeface="Arial Narrow" pitchFamily="34" charset="0"/>
              </a:rPr>
              <a:t> : </a:t>
            </a:r>
            <a:r>
              <a:rPr lang="en-US" sz="2500" dirty="0" err="1" smtClean="0">
                <a:latin typeface="Arial Narrow" pitchFamily="34" charset="0"/>
              </a:rPr>
              <a:t>modeste</a:t>
            </a:r>
            <a:r>
              <a:rPr lang="en-US" sz="2500" dirty="0" smtClean="0">
                <a:latin typeface="Arial Narrow" pitchFamily="34" charset="0"/>
              </a:rPr>
              <a:t>, </a:t>
            </a:r>
            <a:r>
              <a:rPr lang="en-US" sz="2500" dirty="0" err="1" smtClean="0">
                <a:latin typeface="Arial Narrow" pitchFamily="34" charset="0"/>
              </a:rPr>
              <a:t>discrète</a:t>
            </a:r>
            <a:r>
              <a:rPr lang="en-US" sz="2500" dirty="0" smtClean="0">
                <a:latin typeface="Arial Narrow" pitchFamily="34" charset="0"/>
              </a:rPr>
              <a:t> et </a:t>
            </a:r>
            <a:r>
              <a:rPr lang="en-US" sz="2500" dirty="0" err="1" smtClean="0">
                <a:latin typeface="Arial Narrow" pitchFamily="34" charset="0"/>
              </a:rPr>
              <a:t>portant</a:t>
            </a:r>
            <a:r>
              <a:rPr lang="en-US" sz="2500" dirty="0" smtClean="0">
                <a:latin typeface="Arial Narrow" pitchFamily="34" charset="0"/>
              </a:rPr>
              <a:t> </a:t>
            </a:r>
            <a:r>
              <a:rPr lang="en-US" sz="2500" dirty="0" err="1" smtClean="0">
                <a:latin typeface="Arial Narrow" pitchFamily="34" charset="0"/>
              </a:rPr>
              <a:t>témoignage</a:t>
            </a:r>
            <a:r>
              <a:rPr lang="en-US" sz="2500" dirty="0" smtClean="0">
                <a:latin typeface="Arial Narrow" pitchFamily="34" charset="0"/>
              </a:rPr>
              <a:t> par </a:t>
            </a:r>
            <a:r>
              <a:rPr lang="en-US" sz="2500" dirty="0" err="1" smtClean="0">
                <a:latin typeface="Arial Narrow" pitchFamily="34" charset="0"/>
              </a:rPr>
              <a:t>sa</a:t>
            </a:r>
            <a:r>
              <a:rPr lang="en-US" sz="2500" dirty="0" smtClean="0">
                <a:latin typeface="Arial Narrow" pitchFamily="34" charset="0"/>
              </a:rPr>
              <a:t> </a:t>
            </a:r>
            <a:r>
              <a:rPr lang="en-US" sz="2500" dirty="0" err="1" smtClean="0">
                <a:latin typeface="Arial Narrow" pitchFamily="34" charset="0"/>
              </a:rPr>
              <a:t>présence</a:t>
            </a:r>
            <a:r>
              <a:rPr lang="en-US" sz="2500" dirty="0" smtClean="0">
                <a:latin typeface="Arial Narrow" pitchFamily="34" charset="0"/>
              </a:rPr>
              <a:t> cordiale et à vocation </a:t>
            </a:r>
            <a:r>
              <a:rPr lang="en-US" sz="2500" dirty="0" err="1" smtClean="0">
                <a:latin typeface="Arial Narrow" pitchFamily="34" charset="0"/>
              </a:rPr>
              <a:t>universelle</a:t>
            </a:r>
            <a:r>
              <a:rPr lang="en-US" sz="2500" dirty="0" smtClean="0">
                <a:latin typeface="Arial Narrow" pitchFamily="34" charset="0"/>
              </a:rPr>
              <a:t>.</a:t>
            </a:r>
          </a:p>
          <a:p>
            <a:pPr algn="ctr">
              <a:spcBef>
                <a:spcPct val="20000"/>
              </a:spcBef>
            </a:pPr>
            <a:r>
              <a:rPr lang="en-US" sz="2500" dirty="0" smtClean="0">
                <a:latin typeface="Arial Narrow" pitchFamily="34" charset="0"/>
              </a:rPr>
              <a:t>Sans </a:t>
            </a:r>
            <a:r>
              <a:rPr lang="en-US" sz="2500" dirty="0" err="1" smtClean="0">
                <a:latin typeface="Arial Narrow" pitchFamily="34" charset="0"/>
              </a:rPr>
              <a:t>être</a:t>
            </a:r>
            <a:r>
              <a:rPr lang="en-US" sz="2500" dirty="0" smtClean="0">
                <a:latin typeface="Arial Narrow" pitchFamily="34" charset="0"/>
              </a:rPr>
              <a:t> “</a:t>
            </a:r>
            <a:r>
              <a:rPr lang="en-US" sz="2500" dirty="0" err="1" smtClean="0">
                <a:latin typeface="Arial Narrow" pitchFamily="34" charset="0"/>
              </a:rPr>
              <a:t>prisonnier</a:t>
            </a:r>
            <a:r>
              <a:rPr lang="en-US" sz="2500" dirty="0" smtClean="0">
                <a:latin typeface="Arial Narrow" pitchFamily="34" charset="0"/>
              </a:rPr>
              <a:t>” d’un </a:t>
            </a:r>
            <a:r>
              <a:rPr lang="en-US" sz="2500" dirty="0" err="1" smtClean="0">
                <a:latin typeface="Arial Narrow" pitchFamily="34" charset="0"/>
              </a:rPr>
              <a:t>seul</a:t>
            </a:r>
            <a:r>
              <a:rPr lang="en-US" sz="2500" dirty="0" smtClean="0">
                <a:latin typeface="Arial Narrow" pitchFamily="34" charset="0"/>
              </a:rPr>
              <a:t> </a:t>
            </a:r>
            <a:r>
              <a:rPr lang="en-US" sz="2500" dirty="0" err="1" smtClean="0">
                <a:latin typeface="Arial Narrow" pitchFamily="34" charset="0"/>
              </a:rPr>
              <a:t>domaine</a:t>
            </a:r>
            <a:r>
              <a:rPr lang="en-US" sz="2500" dirty="0" smtClean="0">
                <a:latin typeface="Arial Narrow" pitchFamily="34" charset="0"/>
              </a:rPr>
              <a:t> </a:t>
            </a:r>
            <a:r>
              <a:rPr lang="en-US" sz="2500" dirty="0" err="1" smtClean="0">
                <a:latin typeface="Arial Narrow" pitchFamily="34" charset="0"/>
              </a:rPr>
              <a:t>d’intervention</a:t>
            </a:r>
            <a:r>
              <a:rPr lang="en-US" sz="2500" dirty="0" smtClean="0">
                <a:latin typeface="Arial Narrow" pitchFamily="34" charset="0"/>
              </a:rPr>
              <a:t>, nous </a:t>
            </a:r>
            <a:r>
              <a:rPr lang="en-US" sz="2500" dirty="0" err="1" smtClean="0">
                <a:latin typeface="Arial Narrow" pitchFamily="34" charset="0"/>
              </a:rPr>
              <a:t>répondons</a:t>
            </a:r>
            <a:r>
              <a:rPr lang="en-US" sz="2500" dirty="0" smtClean="0">
                <a:latin typeface="Arial Narrow" pitchFamily="34" charset="0"/>
              </a:rPr>
              <a:t> à </a:t>
            </a:r>
            <a:r>
              <a:rPr lang="en-US" sz="2500" dirty="0" err="1" smtClean="0">
                <a:latin typeface="Arial Narrow" pitchFamily="34" charset="0"/>
              </a:rPr>
              <a:t>toutes</a:t>
            </a:r>
            <a:r>
              <a:rPr lang="en-US" sz="2500" dirty="0" smtClean="0">
                <a:latin typeface="Arial Narrow" pitchFamily="34" charset="0"/>
              </a:rPr>
              <a:t> </a:t>
            </a:r>
            <a:r>
              <a:rPr lang="en-US" sz="2500" dirty="0" err="1" smtClean="0">
                <a:latin typeface="Arial Narrow" pitchFamily="34" charset="0"/>
              </a:rPr>
              <a:t>sortes</a:t>
            </a:r>
            <a:r>
              <a:rPr lang="en-US" sz="2500" dirty="0" smtClean="0">
                <a:latin typeface="Arial Narrow" pitchFamily="34" charset="0"/>
              </a:rPr>
              <a:t> de </a:t>
            </a:r>
            <a:r>
              <a:rPr lang="en-US" sz="2500" dirty="0" err="1" smtClean="0">
                <a:latin typeface="Arial Narrow" pitchFamily="34" charset="0"/>
              </a:rPr>
              <a:t>besoins</a:t>
            </a:r>
            <a:r>
              <a:rPr lang="en-US" sz="2500" dirty="0" smtClean="0">
                <a:latin typeface="Arial Narrow" pitchFamily="34" charset="0"/>
              </a:rPr>
              <a:t> </a:t>
            </a:r>
            <a:r>
              <a:rPr lang="en-US" sz="2500" dirty="0" err="1" smtClean="0">
                <a:latin typeface="Arial Narrow" pitchFamily="34" charset="0"/>
              </a:rPr>
              <a:t>que</a:t>
            </a:r>
            <a:r>
              <a:rPr lang="en-US" sz="2500" dirty="0" smtClean="0">
                <a:latin typeface="Arial Narrow" pitchFamily="34" charset="0"/>
              </a:rPr>
              <a:t> nous </a:t>
            </a:r>
            <a:r>
              <a:rPr lang="en-US" sz="2500" dirty="0" err="1" smtClean="0">
                <a:latin typeface="Arial Narrow" pitchFamily="34" charset="0"/>
              </a:rPr>
              <a:t>rencontrons</a:t>
            </a:r>
            <a:r>
              <a:rPr lang="en-US" sz="2500" dirty="0" smtClean="0">
                <a:latin typeface="Arial Narrow" pitchFamily="34" charset="0"/>
              </a:rPr>
              <a:t> </a:t>
            </a:r>
            <a:r>
              <a:rPr lang="en-US" sz="2500" dirty="0" err="1" smtClean="0">
                <a:latin typeface="Arial Narrow" pitchFamily="34" charset="0"/>
              </a:rPr>
              <a:t>sur</a:t>
            </a:r>
            <a:r>
              <a:rPr lang="en-US" sz="2500" dirty="0" smtClean="0">
                <a:latin typeface="Arial Narrow" pitchFamily="34" charset="0"/>
              </a:rPr>
              <a:t> le terrain.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https://pbs.twimg.com/media/DKyyMgwXoAEfDRp.jpg"/>
          <p:cNvPicPr>
            <a:picLocks noChangeAspect="1" noChangeArrowheads="1"/>
          </p:cNvPicPr>
          <p:nvPr/>
        </p:nvPicPr>
        <p:blipFill>
          <a:blip r:embed="rId3"/>
          <a:srcRect t="2865"/>
          <a:stretch>
            <a:fillRect/>
          </a:stretch>
        </p:blipFill>
        <p:spPr bwMode="auto">
          <a:xfrm>
            <a:off x="5072066" y="2486063"/>
            <a:ext cx="4000528" cy="3443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76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2844" y="1142984"/>
            <a:ext cx="8858312" cy="164307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2800" dirty="0" err="1" smtClean="0">
                <a:latin typeface="Arial Narrow" pitchFamily="34" charset="0"/>
              </a:rPr>
              <a:t>Ce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projet</a:t>
            </a:r>
            <a:r>
              <a:rPr lang="en-US" sz="2800" dirty="0" smtClean="0">
                <a:latin typeface="Arial Narrow" pitchFamily="34" charset="0"/>
              </a:rPr>
              <a:t>, qui </a:t>
            </a:r>
            <a:r>
              <a:rPr lang="en-US" sz="2800" dirty="0" err="1" smtClean="0">
                <a:latin typeface="Arial Narrow" pitchFamily="34" charset="0"/>
              </a:rPr>
              <a:t>est</a:t>
            </a:r>
            <a:r>
              <a:rPr lang="en-US" sz="2800" dirty="0" smtClean="0">
                <a:latin typeface="Arial Narrow" pitchFamily="34" charset="0"/>
              </a:rPr>
              <a:t> le plus important de la Caritas, </a:t>
            </a:r>
            <a:r>
              <a:rPr lang="en-US" sz="2800" dirty="0" err="1" smtClean="0">
                <a:latin typeface="Arial Narrow" pitchFamily="34" charset="0"/>
              </a:rPr>
              <a:t>prend</a:t>
            </a:r>
            <a:r>
              <a:rPr lang="en-US" sz="2800" dirty="0" smtClean="0">
                <a:latin typeface="Arial Narrow" pitchFamily="34" charset="0"/>
              </a:rPr>
              <a:t> en charge plus de 650 </a:t>
            </a:r>
            <a:r>
              <a:rPr lang="en-US" sz="2800" dirty="0" err="1" smtClean="0">
                <a:latin typeface="Arial Narrow" pitchFamily="34" charset="0"/>
              </a:rPr>
              <a:t>enfants</a:t>
            </a:r>
            <a:r>
              <a:rPr lang="en-US" sz="2800" dirty="0" smtClean="0">
                <a:latin typeface="Arial Narrow" pitchFamily="34" charset="0"/>
              </a:rPr>
              <a:t> en situation </a:t>
            </a:r>
            <a:r>
              <a:rPr lang="en-US" sz="2800" dirty="0" err="1" smtClean="0">
                <a:latin typeface="Arial Narrow" pitchFamily="34" charset="0"/>
              </a:rPr>
              <a:t>difficile</a:t>
            </a:r>
            <a:r>
              <a:rPr lang="en-US" sz="2800" dirty="0" smtClean="0">
                <a:latin typeface="Arial Narrow" pitchFamily="34" charset="0"/>
              </a:rPr>
              <a:t>, </a:t>
            </a:r>
            <a:r>
              <a:rPr lang="en-US" sz="2800" dirty="0" err="1" smtClean="0">
                <a:latin typeface="Arial Narrow" pitchFamily="34" charset="0"/>
              </a:rPr>
              <a:t>autrement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dits</a:t>
            </a:r>
            <a:r>
              <a:rPr lang="en-US" sz="2800" dirty="0" smtClean="0">
                <a:latin typeface="Arial Narrow" pitchFamily="34" charset="0"/>
              </a:rPr>
              <a:t> “</a:t>
            </a:r>
            <a:r>
              <a:rPr lang="en-US" sz="2800" dirty="0" err="1" smtClean="0">
                <a:latin typeface="Arial Narrow" pitchFamily="34" charset="0"/>
              </a:rPr>
              <a:t>enfants</a:t>
            </a:r>
            <a:r>
              <a:rPr lang="en-US" sz="2800" dirty="0" smtClean="0">
                <a:latin typeface="Arial Narrow" pitchFamily="34" charset="0"/>
              </a:rPr>
              <a:t> des rues”.</a:t>
            </a:r>
          </a:p>
          <a:p>
            <a:pPr marL="0" indent="0" algn="ctr">
              <a:buNone/>
            </a:pPr>
            <a:r>
              <a:rPr lang="en-US" sz="2800" dirty="0" smtClean="0">
                <a:latin typeface="Arial Narrow" pitchFamily="34" charset="0"/>
              </a:rPr>
              <a:t>De 6 à 18 ans. 70% </a:t>
            </a:r>
            <a:r>
              <a:rPr lang="en-US" sz="2800" dirty="0" err="1" smtClean="0">
                <a:latin typeface="Arial Narrow" pitchFamily="34" charset="0"/>
              </a:rPr>
              <a:t>d’Ethiopiens</a:t>
            </a:r>
            <a:r>
              <a:rPr lang="en-US" sz="2800" dirty="0" smtClean="0">
                <a:latin typeface="Arial Narrow" pitchFamily="34" charset="0"/>
              </a:rPr>
              <a:t>, 15% de </a:t>
            </a:r>
            <a:r>
              <a:rPr lang="en-US" sz="2800" dirty="0" err="1" smtClean="0">
                <a:latin typeface="Arial Narrow" pitchFamily="34" charset="0"/>
              </a:rPr>
              <a:t>Somaliens</a:t>
            </a:r>
            <a:r>
              <a:rPr lang="en-US" sz="2800" dirty="0" smtClean="0">
                <a:latin typeface="Arial Narrow" pitchFamily="34" charset="0"/>
              </a:rPr>
              <a:t>, 15% de </a:t>
            </a:r>
            <a:r>
              <a:rPr lang="en-US" sz="2800" dirty="0" err="1" smtClean="0">
                <a:latin typeface="Arial Narrow" pitchFamily="34" charset="0"/>
              </a:rPr>
              <a:t>Djiboutiens</a:t>
            </a:r>
            <a:r>
              <a:rPr lang="en-US" sz="2800" dirty="0" smtClean="0">
                <a:latin typeface="Arial Narrow" pitchFamily="34" charset="0"/>
              </a:rPr>
              <a:t>. 10% de </a:t>
            </a:r>
            <a:r>
              <a:rPr lang="en-US" sz="2800" dirty="0" err="1" smtClean="0">
                <a:latin typeface="Arial Narrow" pitchFamily="34" charset="0"/>
              </a:rPr>
              <a:t>filles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seulement</a:t>
            </a:r>
            <a:r>
              <a:rPr lang="en-US" sz="2800" dirty="0" smtClean="0">
                <a:latin typeface="Arial Narrow" pitchFamily="34" charset="0"/>
              </a:rPr>
              <a:t>, </a:t>
            </a:r>
            <a:r>
              <a:rPr lang="en-US" sz="2800" dirty="0" err="1" smtClean="0">
                <a:latin typeface="Arial Narrow" pitchFamily="34" charset="0"/>
              </a:rPr>
              <a:t>mais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c’est</a:t>
            </a:r>
            <a:r>
              <a:rPr lang="en-US" sz="2800" dirty="0" smtClean="0">
                <a:latin typeface="Arial Narrow" pitchFamily="34" charset="0"/>
              </a:rPr>
              <a:t> le </a:t>
            </a:r>
            <a:r>
              <a:rPr lang="en-US" sz="2800" dirty="0" err="1" smtClean="0">
                <a:latin typeface="Arial Narrow" pitchFamily="34" charset="0"/>
              </a:rPr>
              <a:t>groupe</a:t>
            </a:r>
            <a:r>
              <a:rPr lang="en-US" sz="2800" dirty="0" smtClean="0">
                <a:latin typeface="Arial Narrow" pitchFamily="34" charset="0"/>
              </a:rPr>
              <a:t> le plus </a:t>
            </a:r>
            <a:r>
              <a:rPr lang="en-US" sz="2800" dirty="0" err="1" smtClean="0">
                <a:latin typeface="Arial Narrow" pitchFamily="34" charset="0"/>
              </a:rPr>
              <a:t>vulnérable</a:t>
            </a:r>
            <a:r>
              <a:rPr lang="en-US" sz="2800" dirty="0" smtClean="0">
                <a:latin typeface="Arial Narrow" pitchFamily="34" charset="0"/>
              </a:rPr>
              <a:t>.</a:t>
            </a:r>
          </a:p>
          <a:p>
            <a:pPr marL="0" indent="0" algn="ctr">
              <a:buNone/>
            </a:pPr>
            <a:endParaRPr lang="en-US" sz="2800" dirty="0" smtClean="0">
              <a:latin typeface="Arial Narrow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-71470" y="6077570"/>
            <a:ext cx="9286908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Caritas Djibouti</a:t>
            </a:r>
          </a:p>
          <a:p>
            <a:pPr algn="ctr"/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Rencontre </a:t>
            </a:r>
            <a:r>
              <a:rPr lang="fr-FR" sz="2000" b="1" dirty="0" err="1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MigraMed</a:t>
            </a: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– Amman – Novembre 2017</a:t>
            </a:r>
          </a:p>
          <a:p>
            <a:endParaRPr lang="fr-FR" sz="2000" b="1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fr-FR" sz="2000" b="1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Image 5" descr="Logo avec slogan - Cop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9160"/>
            <a:ext cx="1923086" cy="87094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14546" y="233513"/>
            <a:ext cx="6715172" cy="838033"/>
          </a:xfrm>
        </p:spPr>
        <p:txBody>
          <a:bodyPr>
            <a:noAutofit/>
          </a:bodyPr>
          <a:lstStyle/>
          <a:p>
            <a:r>
              <a:rPr lang="fr-FR" sz="3000" b="1" cap="small" dirty="0" smtClean="0">
                <a:latin typeface="Arial Narrow" pitchFamily="34" charset="0"/>
                <a:cs typeface="Aharoni" pitchFamily="2" charset="-79"/>
              </a:rPr>
              <a:t>Enfant en Situation Difficile</a:t>
            </a:r>
            <a:endParaRPr lang="en-US" sz="3000" i="1" cap="small" dirty="0">
              <a:solidFill>
                <a:srgbClr val="800000"/>
              </a:solidFill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71406" y="2786058"/>
            <a:ext cx="4143404" cy="3357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spcBef>
                <a:spcPct val="20000"/>
              </a:spcBef>
            </a:pPr>
            <a:r>
              <a:rPr lang="en-US" sz="2400" dirty="0" err="1" smtClean="0">
                <a:latin typeface="Arial Narrow" pitchFamily="34" charset="0"/>
              </a:rPr>
              <a:t>Accueil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quotidien</a:t>
            </a:r>
            <a:r>
              <a:rPr lang="en-US" sz="2400" dirty="0" smtClean="0">
                <a:latin typeface="Arial Narrow" pitchFamily="34" charset="0"/>
              </a:rPr>
              <a:t> à Caritas. Services de base : douche, </a:t>
            </a:r>
            <a:r>
              <a:rPr lang="en-US" sz="2400" dirty="0" err="1" smtClean="0">
                <a:latin typeface="Arial Narrow" pitchFamily="34" charset="0"/>
              </a:rPr>
              <a:t>vêtements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nourriture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soins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médicaux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loisir</a:t>
            </a:r>
            <a:r>
              <a:rPr lang="en-US" sz="2400" dirty="0" smtClean="0">
                <a:latin typeface="Arial Narrow" pitchFamily="34" charset="0"/>
              </a:rPr>
              <a:t>, ateliers </a:t>
            </a:r>
            <a:r>
              <a:rPr lang="en-US" sz="2400" dirty="0" err="1" smtClean="0">
                <a:latin typeface="Arial Narrow" pitchFamily="34" charset="0"/>
              </a:rPr>
              <a:t>intellectuels</a:t>
            </a:r>
            <a:r>
              <a:rPr lang="en-US" sz="2400" dirty="0" smtClean="0">
                <a:latin typeface="Arial Narrow" pitchFamily="34" charset="0"/>
              </a:rPr>
              <a:t> et </a:t>
            </a:r>
            <a:r>
              <a:rPr lang="en-US" sz="2400" dirty="0" err="1" smtClean="0">
                <a:latin typeface="Arial Narrow" pitchFamily="34" charset="0"/>
              </a:rPr>
              <a:t>manuels</a:t>
            </a:r>
            <a:r>
              <a:rPr lang="en-US" sz="2400" dirty="0" smtClean="0">
                <a:latin typeface="Arial Narrow" pitchFamily="34" charset="0"/>
              </a:rPr>
              <a:t>, etc.</a:t>
            </a:r>
          </a:p>
          <a:p>
            <a:pPr algn="ctr">
              <a:spcBef>
                <a:spcPct val="20000"/>
              </a:spcBef>
            </a:pPr>
            <a:r>
              <a:rPr lang="en-US" sz="2400" dirty="0" smtClean="0">
                <a:latin typeface="Arial Narrow" pitchFamily="34" charset="0"/>
              </a:rPr>
              <a:t>Le but final </a:t>
            </a:r>
            <a:r>
              <a:rPr lang="en-US" sz="2400" dirty="0" err="1" smtClean="0">
                <a:latin typeface="Arial Narrow" pitchFamily="34" charset="0"/>
              </a:rPr>
              <a:t>est</a:t>
            </a:r>
            <a:r>
              <a:rPr lang="en-US" sz="2400" dirty="0" smtClean="0">
                <a:latin typeface="Arial Narrow" pitchFamily="34" charset="0"/>
              </a:rPr>
              <a:t> la </a:t>
            </a:r>
            <a:r>
              <a:rPr lang="en-US" sz="2400" dirty="0" err="1" smtClean="0">
                <a:latin typeface="Arial Narrow" pitchFamily="34" charset="0"/>
              </a:rPr>
              <a:t>réinsertion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dans</a:t>
            </a:r>
            <a:r>
              <a:rPr lang="en-US" sz="2400" dirty="0" smtClean="0">
                <a:latin typeface="Arial Narrow" pitchFamily="34" charset="0"/>
              </a:rPr>
              <a:t> le pays </a:t>
            </a:r>
            <a:r>
              <a:rPr lang="en-US" sz="2400" dirty="0" err="1" smtClean="0">
                <a:latin typeface="Arial Narrow" pitchFamily="34" charset="0"/>
              </a:rPr>
              <a:t>d’origine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ou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bien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dans</a:t>
            </a:r>
            <a:r>
              <a:rPr lang="en-US" sz="2400" dirty="0" smtClean="0">
                <a:latin typeface="Arial Narrow" pitchFamily="34" charset="0"/>
              </a:rPr>
              <a:t> le pays </a:t>
            </a:r>
            <a:r>
              <a:rPr lang="en-US" sz="2400" dirty="0" err="1" smtClean="0">
                <a:latin typeface="Arial Narrow" pitchFamily="34" charset="0"/>
              </a:rPr>
              <a:t>d’accueil</a:t>
            </a:r>
            <a:r>
              <a:rPr lang="en-US" sz="2400" dirty="0" smtClean="0">
                <a:latin typeface="Arial Narrow" pitchFamily="34" charset="0"/>
              </a:rPr>
              <a:t>. Au-</a:t>
            </a:r>
            <a:r>
              <a:rPr lang="en-US" sz="2400" dirty="0" err="1" smtClean="0">
                <a:latin typeface="Arial Narrow" pitchFamily="34" charset="0"/>
              </a:rPr>
              <a:t>delà</a:t>
            </a:r>
            <a:r>
              <a:rPr lang="en-US" sz="2400" dirty="0" smtClean="0">
                <a:latin typeface="Arial Narrow" pitchFamily="34" charset="0"/>
              </a:rPr>
              <a:t> de </a:t>
            </a:r>
            <a:r>
              <a:rPr lang="en-US" sz="2400" dirty="0" err="1" smtClean="0">
                <a:latin typeface="Arial Narrow" pitchFamily="34" charset="0"/>
              </a:rPr>
              <a:t>l’aide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matérielle</a:t>
            </a:r>
            <a:r>
              <a:rPr lang="en-US" sz="2400" dirty="0" smtClean="0">
                <a:latin typeface="Arial Narrow" pitchFamily="34" charset="0"/>
              </a:rPr>
              <a:t>, les </a:t>
            </a:r>
            <a:r>
              <a:rPr lang="en-US" sz="2400" dirty="0" err="1" smtClean="0">
                <a:latin typeface="Arial Narrow" pitchFamily="34" charset="0"/>
              </a:rPr>
              <a:t>enfants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savent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qu’ils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peuvent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recevoir</a:t>
            </a:r>
            <a:r>
              <a:rPr lang="en-US" sz="2400" dirty="0" smtClean="0">
                <a:latin typeface="Arial Narrow" pitchFamily="34" charset="0"/>
              </a:rPr>
              <a:t> à la Caritas des </a:t>
            </a:r>
            <a:r>
              <a:rPr lang="en-US" sz="2400" dirty="0" err="1" smtClean="0">
                <a:latin typeface="Arial Narrow" pitchFamily="34" charset="0"/>
              </a:rPr>
              <a:t>marques</a:t>
            </a:r>
            <a:r>
              <a:rPr lang="en-US" sz="2400" dirty="0" smtClean="0">
                <a:latin typeface="Arial Narrow" pitchFamily="34" charset="0"/>
              </a:rPr>
              <a:t> de </a:t>
            </a:r>
            <a:r>
              <a:rPr lang="en-US" sz="2400" dirty="0" err="1" smtClean="0">
                <a:latin typeface="Arial Narrow" pitchFamily="34" charset="0"/>
              </a:rPr>
              <a:t>fraternité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d’écoute</a:t>
            </a:r>
            <a:r>
              <a:rPr lang="en-US" sz="2400" dirty="0" smtClean="0">
                <a:latin typeface="Arial Narrow" pitchFamily="34" charset="0"/>
              </a:rPr>
              <a:t> et de respect.</a:t>
            </a:r>
          </a:p>
          <a:p>
            <a:pPr algn="ctr">
              <a:spcBef>
                <a:spcPct val="20000"/>
              </a:spcBef>
            </a:pPr>
            <a:endParaRPr lang="en-US" sz="2400" dirty="0" smtClean="0">
              <a:latin typeface="Arial Narrow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2400" dirty="0" smtClean="0">
              <a:latin typeface="Arial Narrow" pitchFamily="34" charset="0"/>
            </a:endParaRPr>
          </a:p>
        </p:txBody>
      </p:sp>
      <p:pic>
        <p:nvPicPr>
          <p:cNvPr id="24584" name="Picture 8" descr="http://1.bp.blogspot.com/_qK5W1BTPixE/TGvqPYixJ_I/AAAAAAAAMAM/Ezx8w6zhIRQ/s400/_46486445_06djibouti_af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4711" y="2714620"/>
            <a:ext cx="4880232" cy="3257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76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2844" y="1142984"/>
            <a:ext cx="8858312" cy="164307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dirty="0" err="1" smtClean="0"/>
              <a:t>Ce</a:t>
            </a:r>
            <a:r>
              <a:rPr lang="en-US" sz="2800" dirty="0" smtClean="0"/>
              <a:t> </a:t>
            </a:r>
            <a:r>
              <a:rPr lang="en-US" sz="2800" dirty="0" err="1" smtClean="0"/>
              <a:t>projet</a:t>
            </a:r>
            <a:r>
              <a:rPr lang="en-US" sz="2800" dirty="0" smtClean="0"/>
              <a:t> </a:t>
            </a:r>
            <a:r>
              <a:rPr lang="en-US" sz="2800" dirty="0" err="1" smtClean="0"/>
              <a:t>d’Aide</a:t>
            </a:r>
            <a:r>
              <a:rPr lang="en-US" sz="2800" dirty="0" smtClean="0"/>
              <a:t> </a:t>
            </a:r>
            <a:r>
              <a:rPr lang="en-US" sz="2800" dirty="0" err="1" smtClean="0"/>
              <a:t>Sanitaire</a:t>
            </a:r>
            <a:r>
              <a:rPr lang="en-US" sz="2800" dirty="0" smtClean="0"/>
              <a:t> </a:t>
            </a:r>
            <a:r>
              <a:rPr lang="en-US" sz="2800" dirty="0" err="1" smtClean="0"/>
              <a:t>d’Urgence</a:t>
            </a:r>
            <a:r>
              <a:rPr lang="en-US" sz="2800" dirty="0" smtClean="0"/>
              <a:t> </a:t>
            </a:r>
            <a:r>
              <a:rPr lang="en-US" sz="2800" dirty="0" err="1" smtClean="0"/>
              <a:t>gratuite</a:t>
            </a:r>
            <a:r>
              <a:rPr lang="en-US" sz="2800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destiné</a:t>
            </a:r>
            <a:r>
              <a:rPr lang="en-US" sz="2800" dirty="0" smtClean="0"/>
              <a:t> aux </a:t>
            </a:r>
            <a:r>
              <a:rPr lang="en-US" sz="2800" dirty="0" err="1" smtClean="0"/>
              <a:t>enfants</a:t>
            </a:r>
            <a:r>
              <a:rPr lang="en-US" sz="2800" dirty="0" smtClean="0"/>
              <a:t> du </a:t>
            </a:r>
            <a:r>
              <a:rPr lang="en-US" sz="2800" dirty="0" err="1" smtClean="0"/>
              <a:t>projet</a:t>
            </a:r>
            <a:r>
              <a:rPr lang="en-US" sz="2800" dirty="0" smtClean="0"/>
              <a:t> ESD </a:t>
            </a:r>
            <a:r>
              <a:rPr lang="en-US" sz="2800" dirty="0" err="1" smtClean="0"/>
              <a:t>ainsi</a:t>
            </a:r>
            <a:r>
              <a:rPr lang="en-US" sz="2800" dirty="0" smtClean="0"/>
              <a:t> </a:t>
            </a:r>
            <a:r>
              <a:rPr lang="en-US" sz="2800" dirty="0" err="1" smtClean="0"/>
              <a:t>qu’aux</a:t>
            </a:r>
            <a:r>
              <a:rPr lang="en-US" sz="2800" dirty="0" smtClean="0"/>
              <a:t> indigents (en </a:t>
            </a:r>
            <a:r>
              <a:rPr lang="en-US" sz="2800" dirty="0" err="1" smtClean="0"/>
              <a:t>majorité</a:t>
            </a:r>
            <a:r>
              <a:rPr lang="en-US" sz="2800" dirty="0" smtClean="0"/>
              <a:t> des </a:t>
            </a:r>
            <a:r>
              <a:rPr lang="en-US" sz="2800" dirty="0" err="1" smtClean="0"/>
              <a:t>étrangers</a:t>
            </a:r>
            <a:r>
              <a:rPr lang="en-US" sz="2800" dirty="0" smtClean="0"/>
              <a:t> qui </a:t>
            </a:r>
            <a:r>
              <a:rPr lang="en-US" sz="2800" dirty="0" err="1" smtClean="0"/>
              <a:t>n’ont</a:t>
            </a:r>
            <a:r>
              <a:rPr lang="en-US" sz="2800" dirty="0" smtClean="0"/>
              <a:t> pas </a:t>
            </a:r>
            <a:r>
              <a:rPr lang="en-US" sz="2800" dirty="0" err="1" smtClean="0"/>
              <a:t>accès</a:t>
            </a:r>
            <a:r>
              <a:rPr lang="en-US" sz="2800" dirty="0" smtClean="0"/>
              <a:t> aux </a:t>
            </a:r>
            <a:r>
              <a:rPr lang="en-US" sz="2800" dirty="0" err="1" smtClean="0"/>
              <a:t>soins</a:t>
            </a:r>
            <a:r>
              <a:rPr lang="en-US" sz="2800" dirty="0" smtClean="0"/>
              <a:t>). En 2016, 6 424 consultations et </a:t>
            </a:r>
            <a:r>
              <a:rPr lang="en-US" sz="2800" dirty="0" err="1" smtClean="0"/>
              <a:t>soins</a:t>
            </a:r>
            <a:r>
              <a:rPr lang="en-US" sz="2800" dirty="0" smtClean="0"/>
              <a:t> à la Caritas.</a:t>
            </a:r>
            <a:endParaRPr lang="en-US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-71470" y="6077570"/>
            <a:ext cx="9286908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Caritas Djibouti</a:t>
            </a:r>
          </a:p>
          <a:p>
            <a:pPr algn="ctr"/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Rencontre </a:t>
            </a:r>
            <a:r>
              <a:rPr lang="fr-FR" sz="2000" b="1" dirty="0" err="1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MigraMed</a:t>
            </a: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– Amman – Novembre 2017</a:t>
            </a:r>
          </a:p>
          <a:p>
            <a:endParaRPr lang="fr-FR" sz="2000" b="1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fr-FR" sz="2000" b="1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Image 5" descr="Logo avec slogan - Cop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1923086" cy="87094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14546" y="233513"/>
            <a:ext cx="6715172" cy="838033"/>
          </a:xfrm>
        </p:spPr>
        <p:txBody>
          <a:bodyPr>
            <a:noAutofit/>
          </a:bodyPr>
          <a:lstStyle/>
          <a:p>
            <a:r>
              <a:rPr lang="fr-FR" sz="3000" b="1" cap="small" dirty="0" smtClean="0">
                <a:latin typeface="Arial Narrow" pitchFamily="34" charset="0"/>
                <a:cs typeface="Aharoni" pitchFamily="2" charset="-79"/>
              </a:rPr>
              <a:t>Aide Sanitaire d’Urgence</a:t>
            </a:r>
            <a:endParaRPr lang="en-US" sz="3000" i="1" cap="small" dirty="0">
              <a:solidFill>
                <a:srgbClr val="800000"/>
              </a:solidFill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71406" y="2786058"/>
            <a:ext cx="5357850" cy="3357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spcBef>
                <a:spcPct val="20000"/>
              </a:spcBef>
            </a:pPr>
            <a:r>
              <a:rPr lang="en-US" sz="2400" dirty="0" smtClean="0"/>
              <a:t>79% des patients </a:t>
            </a:r>
            <a:r>
              <a:rPr lang="en-US" sz="2400" dirty="0" err="1" smtClean="0"/>
              <a:t>sont</a:t>
            </a:r>
            <a:r>
              <a:rPr lang="en-US" sz="2400" dirty="0" smtClean="0"/>
              <a:t> migrants, </a:t>
            </a:r>
            <a:r>
              <a:rPr lang="en-US" sz="2400" dirty="0" err="1" smtClean="0"/>
              <a:t>dont</a:t>
            </a:r>
            <a:r>
              <a:rPr lang="en-US" sz="2400" dirty="0" smtClean="0"/>
              <a:t> 65% </a:t>
            </a:r>
            <a:r>
              <a:rPr lang="en-US" sz="2400" dirty="0" err="1" smtClean="0"/>
              <a:t>d’Ethiopiens</a:t>
            </a:r>
            <a:r>
              <a:rPr lang="en-US" sz="2400" dirty="0" smtClean="0"/>
              <a:t>, 12% de </a:t>
            </a:r>
            <a:r>
              <a:rPr lang="en-US" sz="2400" dirty="0" err="1" smtClean="0"/>
              <a:t>Somaliens</a:t>
            </a:r>
            <a:r>
              <a:rPr lang="en-US" sz="2400" dirty="0" smtClean="0"/>
              <a:t> et 1% </a:t>
            </a:r>
            <a:r>
              <a:rPr lang="en-US" sz="2400" dirty="0" err="1" smtClean="0"/>
              <a:t>d’autres</a:t>
            </a:r>
            <a:r>
              <a:rPr lang="en-US" sz="2400" dirty="0" smtClean="0"/>
              <a:t> </a:t>
            </a:r>
            <a:r>
              <a:rPr lang="en-US" sz="2400" dirty="0" err="1" smtClean="0"/>
              <a:t>nationalités</a:t>
            </a:r>
            <a:r>
              <a:rPr lang="en-US" sz="2400" dirty="0" smtClean="0"/>
              <a:t> (</a:t>
            </a:r>
            <a:r>
              <a:rPr lang="en-US" sz="2400" dirty="0" err="1" smtClean="0"/>
              <a:t>soudanais</a:t>
            </a:r>
            <a:r>
              <a:rPr lang="en-US" sz="2400" dirty="0" smtClean="0"/>
              <a:t>, </a:t>
            </a:r>
            <a:r>
              <a:rPr lang="en-US" sz="2400" dirty="0" err="1" smtClean="0"/>
              <a:t>erythréens</a:t>
            </a:r>
            <a:r>
              <a:rPr lang="en-US" sz="2400" dirty="0" smtClean="0"/>
              <a:t>, </a:t>
            </a:r>
            <a:r>
              <a:rPr lang="en-US" sz="2400" dirty="0" err="1" smtClean="0"/>
              <a:t>yéménites</a:t>
            </a:r>
            <a:r>
              <a:rPr lang="en-US" sz="2400" dirty="0" smtClean="0"/>
              <a:t>). </a:t>
            </a:r>
          </a:p>
          <a:p>
            <a:pPr algn="ctr">
              <a:spcBef>
                <a:spcPct val="20000"/>
              </a:spcBef>
            </a:pPr>
            <a:r>
              <a:rPr lang="en-US" sz="2400" dirty="0" err="1" smtClean="0"/>
              <a:t>Disposant</a:t>
            </a:r>
            <a:r>
              <a:rPr lang="en-US" sz="2400" dirty="0" smtClean="0"/>
              <a:t> </a:t>
            </a:r>
            <a:r>
              <a:rPr lang="en-US" sz="2400" dirty="0" err="1" smtClean="0"/>
              <a:t>d’une</a:t>
            </a:r>
            <a:r>
              <a:rPr lang="en-US" sz="2400" dirty="0" smtClean="0"/>
              <a:t> </a:t>
            </a:r>
            <a:r>
              <a:rPr lang="en-US" sz="2400" dirty="0" err="1" smtClean="0"/>
              <a:t>infirmerie</a:t>
            </a:r>
            <a:r>
              <a:rPr lang="en-US" sz="2400" dirty="0" smtClean="0"/>
              <a:t> au </a:t>
            </a:r>
            <a:r>
              <a:rPr lang="en-US" sz="2400" dirty="0" err="1" smtClean="0"/>
              <a:t>siège</a:t>
            </a:r>
            <a:r>
              <a:rPr lang="en-US" sz="2400" dirty="0" smtClean="0"/>
              <a:t> de la Caritas, nous y </a:t>
            </a:r>
            <a:r>
              <a:rPr lang="en-US" sz="2400" dirty="0" err="1" smtClean="0"/>
              <a:t>accueillons</a:t>
            </a:r>
            <a:r>
              <a:rPr lang="en-US" sz="2400" dirty="0" smtClean="0"/>
              <a:t> au </a:t>
            </a:r>
            <a:r>
              <a:rPr lang="en-US" sz="2400" dirty="0" err="1" smtClean="0"/>
              <a:t>quotidien</a:t>
            </a:r>
            <a:r>
              <a:rPr lang="en-US" sz="2400" dirty="0" smtClean="0"/>
              <a:t> les </a:t>
            </a:r>
            <a:r>
              <a:rPr lang="en-US" sz="2400" dirty="0" err="1" smtClean="0"/>
              <a:t>malades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nous </a:t>
            </a:r>
            <a:r>
              <a:rPr lang="en-US" sz="2400" dirty="0" err="1" smtClean="0"/>
              <a:t>sommes</a:t>
            </a:r>
            <a:r>
              <a:rPr lang="en-US" sz="2400" dirty="0" smtClean="0"/>
              <a:t> </a:t>
            </a:r>
            <a:r>
              <a:rPr lang="en-US" sz="2400" dirty="0" err="1" smtClean="0"/>
              <a:t>parfois</a:t>
            </a:r>
            <a:r>
              <a:rPr lang="en-US" sz="2400" dirty="0" smtClean="0"/>
              <a:t> </a:t>
            </a:r>
            <a:r>
              <a:rPr lang="en-US" sz="2400" dirty="0" err="1" smtClean="0"/>
              <a:t>obligés</a:t>
            </a:r>
            <a:r>
              <a:rPr lang="en-US" sz="2400" dirty="0" smtClean="0"/>
              <a:t> </a:t>
            </a:r>
            <a:r>
              <a:rPr lang="en-US" sz="2400" dirty="0" err="1" smtClean="0"/>
              <a:t>d’hospitaliser</a:t>
            </a:r>
            <a:r>
              <a:rPr lang="en-US" sz="2400" dirty="0" smtClean="0"/>
              <a:t> </a:t>
            </a:r>
            <a:r>
              <a:rPr lang="en-US" sz="2400" dirty="0" err="1" smtClean="0"/>
              <a:t>dans</a:t>
            </a:r>
            <a:r>
              <a:rPr lang="en-US" sz="2400" dirty="0" smtClean="0"/>
              <a:t> des </a:t>
            </a:r>
            <a:r>
              <a:rPr lang="en-US" sz="2400" dirty="0" err="1" smtClean="0"/>
              <a:t>établissements</a:t>
            </a:r>
            <a:r>
              <a:rPr lang="en-US" sz="2400" dirty="0" smtClean="0"/>
              <a:t> </a:t>
            </a:r>
            <a:r>
              <a:rPr lang="en-US" sz="2400" dirty="0" err="1" smtClean="0"/>
              <a:t>djiboutiens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d’évacuer</a:t>
            </a:r>
            <a:r>
              <a:rPr lang="en-US" sz="2400" dirty="0" smtClean="0"/>
              <a:t> à </a:t>
            </a:r>
            <a:r>
              <a:rPr lang="en-US" sz="2400" dirty="0" err="1" smtClean="0"/>
              <a:t>l’étranger</a:t>
            </a:r>
            <a:r>
              <a:rPr lang="en-US" sz="2400" dirty="0" smtClean="0"/>
              <a:t> </a:t>
            </a:r>
            <a:r>
              <a:rPr lang="en-US" sz="2400" dirty="0" err="1" smtClean="0"/>
              <a:t>lorsque</a:t>
            </a:r>
            <a:r>
              <a:rPr lang="en-US" sz="2400" dirty="0" smtClean="0"/>
              <a:t> les pathologies </a:t>
            </a:r>
            <a:r>
              <a:rPr lang="en-US" sz="2400" dirty="0" err="1" smtClean="0"/>
              <a:t>sont</a:t>
            </a:r>
            <a:r>
              <a:rPr lang="en-US" sz="2400" dirty="0" smtClean="0"/>
              <a:t> plus </a:t>
            </a:r>
            <a:r>
              <a:rPr lang="en-US" sz="2400" dirty="0" err="1" smtClean="0"/>
              <a:t>lourdes</a:t>
            </a:r>
            <a:r>
              <a:rPr lang="en-US" sz="2400" dirty="0" smtClean="0"/>
              <a:t>.</a:t>
            </a:r>
          </a:p>
          <a:p>
            <a:pPr algn="ctr">
              <a:spcBef>
                <a:spcPct val="20000"/>
              </a:spcBef>
            </a:pPr>
            <a:endParaRPr lang="en-US" sz="2400" dirty="0" smtClean="0">
              <a:latin typeface="Arial Narrow" pitchFamily="34" charset="0"/>
            </a:endParaRPr>
          </a:p>
        </p:txBody>
      </p:sp>
      <p:pic>
        <p:nvPicPr>
          <p:cNvPr id="1026" name="Picture 2" descr="C:\Users\Toshiba\Desktop\Média\Photos\ASU\DSC_0089.jpg"/>
          <p:cNvPicPr>
            <a:picLocks noChangeAspect="1" noChangeArrowheads="1"/>
          </p:cNvPicPr>
          <p:nvPr/>
        </p:nvPicPr>
        <p:blipFill>
          <a:blip r:embed="rId3" cstate="print"/>
          <a:srcRect t="31123" b="5333"/>
          <a:stretch>
            <a:fillRect/>
          </a:stretch>
        </p:blipFill>
        <p:spPr bwMode="auto">
          <a:xfrm>
            <a:off x="5350797" y="2428868"/>
            <a:ext cx="3721797" cy="3547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76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2844" y="1142984"/>
            <a:ext cx="8858312" cy="164307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 err="1" smtClean="0"/>
              <a:t>Ce</a:t>
            </a:r>
            <a:r>
              <a:rPr lang="en-US" sz="2800" dirty="0" smtClean="0"/>
              <a:t> </a:t>
            </a:r>
            <a:r>
              <a:rPr lang="en-US" sz="2800" dirty="0" err="1" smtClean="0"/>
              <a:t>projet</a:t>
            </a:r>
            <a:r>
              <a:rPr lang="en-US" sz="2800" dirty="0" smtClean="0"/>
              <a:t>, le dernier en date à la Caritas,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destiné</a:t>
            </a:r>
            <a:r>
              <a:rPr lang="en-US" sz="2800" dirty="0" smtClean="0"/>
              <a:t> aux </a:t>
            </a:r>
            <a:r>
              <a:rPr lang="en-US" sz="2800" dirty="0" err="1" smtClean="0"/>
              <a:t>victimes</a:t>
            </a:r>
            <a:r>
              <a:rPr lang="en-US" sz="2800" dirty="0" smtClean="0"/>
              <a:t> de la guerre au </a:t>
            </a:r>
            <a:r>
              <a:rPr lang="en-US" sz="2800" dirty="0" err="1" smtClean="0"/>
              <a:t>Yémen</a:t>
            </a:r>
            <a:r>
              <a:rPr lang="en-US" sz="2800" dirty="0" smtClean="0"/>
              <a:t>, sans distinction de </a:t>
            </a:r>
            <a:r>
              <a:rPr lang="en-US" sz="2800" dirty="0" err="1" smtClean="0"/>
              <a:t>nationalité</a:t>
            </a:r>
            <a:r>
              <a:rPr lang="en-US" sz="2800" dirty="0" smtClean="0"/>
              <a:t>. Il </a:t>
            </a:r>
            <a:r>
              <a:rPr lang="en-US" sz="2800" dirty="0" err="1" smtClean="0"/>
              <a:t>s’agit</a:t>
            </a:r>
            <a:r>
              <a:rPr lang="en-US" sz="2800" dirty="0" smtClean="0"/>
              <a:t> de </a:t>
            </a:r>
            <a:r>
              <a:rPr lang="en-US" sz="2800" dirty="0" err="1" smtClean="0"/>
              <a:t>combattre</a:t>
            </a:r>
            <a:r>
              <a:rPr lang="en-US" sz="2800" dirty="0" smtClean="0"/>
              <a:t> la </a:t>
            </a:r>
            <a:r>
              <a:rPr lang="en-US" sz="2800" dirty="0" err="1" smtClean="0"/>
              <a:t>précarité</a:t>
            </a:r>
            <a:r>
              <a:rPr lang="en-US" sz="2800" dirty="0" smtClean="0"/>
              <a:t> de </a:t>
            </a:r>
            <a:r>
              <a:rPr lang="en-US" sz="2800" dirty="0" err="1" smtClean="0"/>
              <a:t>ces</a:t>
            </a:r>
            <a:r>
              <a:rPr lang="en-US" sz="2800" dirty="0" smtClean="0"/>
              <a:t> </a:t>
            </a:r>
            <a:r>
              <a:rPr lang="en-US" sz="2800" dirty="0" err="1" smtClean="0"/>
              <a:t>personnes</a:t>
            </a:r>
            <a:r>
              <a:rPr lang="en-US" sz="2800" dirty="0" smtClean="0"/>
              <a:t> qui se </a:t>
            </a:r>
            <a:r>
              <a:rPr lang="en-US" sz="2800" dirty="0" err="1" smtClean="0"/>
              <a:t>retrouvent</a:t>
            </a:r>
            <a:r>
              <a:rPr lang="en-US" sz="2800" dirty="0" smtClean="0"/>
              <a:t> </a:t>
            </a:r>
            <a:r>
              <a:rPr lang="en-US" sz="2800" dirty="0" err="1" smtClean="0"/>
              <a:t>réfugiées</a:t>
            </a:r>
            <a:r>
              <a:rPr lang="en-US" sz="2800" dirty="0" smtClean="0"/>
              <a:t> à Djibouti sans </a:t>
            </a:r>
            <a:r>
              <a:rPr lang="en-US" sz="2800" dirty="0" err="1" smtClean="0"/>
              <a:t>véritables</a:t>
            </a:r>
            <a:r>
              <a:rPr lang="en-US" sz="2800" dirty="0" smtClean="0"/>
              <a:t> </a:t>
            </a:r>
            <a:r>
              <a:rPr lang="en-US" sz="2800" dirty="0" err="1" smtClean="0"/>
              <a:t>moyens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-71470" y="6077570"/>
            <a:ext cx="9286908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Caritas Djibouti</a:t>
            </a:r>
          </a:p>
          <a:p>
            <a:pPr algn="ctr"/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Rencontre </a:t>
            </a:r>
            <a:r>
              <a:rPr lang="fr-FR" sz="2000" b="1" dirty="0" err="1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MigraMed</a:t>
            </a: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– Amman – Novembre 2017</a:t>
            </a:r>
          </a:p>
          <a:p>
            <a:endParaRPr lang="fr-FR" sz="2000" b="1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fr-FR" sz="2000" b="1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Image 5" descr="Logo avec slogan - Cop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1923086" cy="87094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14546" y="233513"/>
            <a:ext cx="6715172" cy="838033"/>
          </a:xfrm>
        </p:spPr>
        <p:txBody>
          <a:bodyPr>
            <a:noAutofit/>
          </a:bodyPr>
          <a:lstStyle/>
          <a:p>
            <a:r>
              <a:rPr lang="fr-FR" sz="3000" b="1" cap="small" dirty="0" smtClean="0">
                <a:latin typeface="Arial Narrow" pitchFamily="34" charset="0"/>
                <a:cs typeface="Aharoni" pitchFamily="2" charset="-79"/>
              </a:rPr>
              <a:t>Victimes de la guerre au Yémen</a:t>
            </a:r>
            <a:endParaRPr lang="en-US" sz="3000" i="1" cap="small" dirty="0">
              <a:solidFill>
                <a:srgbClr val="800000"/>
              </a:solidFill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71406" y="2786058"/>
            <a:ext cx="5000660" cy="3357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spcBef>
                <a:spcPct val="20000"/>
              </a:spcBef>
            </a:pPr>
            <a:r>
              <a:rPr lang="en-US" sz="2400" dirty="0" smtClean="0"/>
              <a:t>Nous </a:t>
            </a:r>
            <a:r>
              <a:rPr lang="en-US" sz="2400" dirty="0" err="1" smtClean="0"/>
              <a:t>fournissons</a:t>
            </a:r>
            <a:r>
              <a:rPr lang="en-US" sz="2400" dirty="0" smtClean="0"/>
              <a:t> aux femmes des formations </a:t>
            </a:r>
            <a:r>
              <a:rPr lang="en-US" sz="2400" dirty="0" err="1" smtClean="0"/>
              <a:t>professionnelles</a:t>
            </a:r>
            <a:r>
              <a:rPr lang="en-US" sz="2400" dirty="0" smtClean="0"/>
              <a:t> de coiffure et couture </a:t>
            </a:r>
            <a:r>
              <a:rPr lang="en-US" sz="2400" dirty="0" err="1" smtClean="0"/>
              <a:t>ainsi</a:t>
            </a:r>
            <a:r>
              <a:rPr lang="en-US" sz="2400" dirty="0" smtClean="0"/>
              <a:t> </a:t>
            </a:r>
            <a:r>
              <a:rPr lang="en-US" sz="2400" dirty="0" err="1" smtClean="0"/>
              <a:t>qu’aux</a:t>
            </a:r>
            <a:r>
              <a:rPr lang="en-US" sz="2400" dirty="0" smtClean="0"/>
              <a:t> </a:t>
            </a:r>
            <a:r>
              <a:rPr lang="en-US" sz="2400" dirty="0" err="1" smtClean="0"/>
              <a:t>hommes</a:t>
            </a:r>
            <a:r>
              <a:rPr lang="en-US" sz="2400" dirty="0" smtClean="0"/>
              <a:t> </a:t>
            </a:r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opportunité</a:t>
            </a:r>
            <a:r>
              <a:rPr lang="en-US" sz="2400" dirty="0" smtClean="0"/>
              <a:t> de lancer </a:t>
            </a:r>
            <a:r>
              <a:rPr lang="en-US" sz="2400" dirty="0" err="1" smtClean="0"/>
              <a:t>leur</a:t>
            </a:r>
            <a:r>
              <a:rPr lang="en-US" sz="2400" dirty="0" smtClean="0"/>
              <a:t> commerce par le </a:t>
            </a:r>
            <a:r>
              <a:rPr lang="en-US" sz="2400" dirty="0" err="1" smtClean="0"/>
              <a:t>biais</a:t>
            </a:r>
            <a:r>
              <a:rPr lang="en-US" sz="2400" dirty="0" smtClean="0"/>
              <a:t> de </a:t>
            </a:r>
            <a:r>
              <a:rPr lang="en-US" sz="2400" dirty="0" err="1" smtClean="0"/>
              <a:t>microcrédit</a:t>
            </a:r>
            <a:r>
              <a:rPr lang="en-US" sz="2400" dirty="0" smtClean="0"/>
              <a:t>. Nous </a:t>
            </a:r>
            <a:r>
              <a:rPr lang="en-US" sz="2400" dirty="0" err="1" smtClean="0"/>
              <a:t>leur</a:t>
            </a:r>
            <a:r>
              <a:rPr lang="en-US" sz="2400" dirty="0" smtClean="0"/>
              <a:t> </a:t>
            </a:r>
            <a:r>
              <a:rPr lang="en-US" sz="2400" dirty="0" err="1" smtClean="0"/>
              <a:t>fournissons</a:t>
            </a:r>
            <a:r>
              <a:rPr lang="en-US" sz="2400" dirty="0" smtClean="0"/>
              <a:t> </a:t>
            </a:r>
            <a:r>
              <a:rPr lang="en-US" sz="2400" dirty="0" err="1" smtClean="0"/>
              <a:t>également</a:t>
            </a:r>
            <a:r>
              <a:rPr lang="en-US" sz="2400" dirty="0" smtClean="0"/>
              <a:t> </a:t>
            </a:r>
            <a:r>
              <a:rPr lang="en-US" sz="2400" dirty="0" err="1" smtClean="0"/>
              <a:t>une</a:t>
            </a:r>
            <a:r>
              <a:rPr lang="en-US" sz="2400" dirty="0" smtClean="0"/>
              <a:t> aide </a:t>
            </a:r>
            <a:r>
              <a:rPr lang="en-US" sz="2400" dirty="0" err="1" smtClean="0"/>
              <a:t>alimentaire</a:t>
            </a:r>
            <a:r>
              <a:rPr lang="en-US" sz="2400" dirty="0" smtClean="0"/>
              <a:t> pour 50 </a:t>
            </a:r>
            <a:r>
              <a:rPr lang="en-US" sz="2400" dirty="0" err="1" smtClean="0"/>
              <a:t>familles</a:t>
            </a:r>
            <a:r>
              <a:rPr lang="en-US" sz="2400" dirty="0" smtClean="0"/>
              <a:t> et </a:t>
            </a:r>
            <a:r>
              <a:rPr lang="en-US" sz="2400" dirty="0" err="1" smtClean="0"/>
              <a:t>une</a:t>
            </a:r>
            <a:r>
              <a:rPr lang="en-US" sz="2400" dirty="0" smtClean="0"/>
              <a:t> aide </a:t>
            </a:r>
            <a:r>
              <a:rPr lang="en-US" sz="2400" dirty="0" err="1" smtClean="0"/>
              <a:t>médicale</a:t>
            </a:r>
            <a:r>
              <a:rPr lang="en-US" sz="2400" dirty="0" smtClean="0"/>
              <a:t> (215 consultations en </a:t>
            </a:r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année</a:t>
            </a:r>
            <a:r>
              <a:rPr lang="en-US" sz="2400" dirty="0" smtClean="0"/>
              <a:t>).</a:t>
            </a:r>
          </a:p>
          <a:p>
            <a:pPr algn="ctr">
              <a:spcBef>
                <a:spcPct val="20000"/>
              </a:spcBef>
            </a:pPr>
            <a:r>
              <a:rPr lang="en-US" sz="2400" dirty="0" smtClean="0">
                <a:latin typeface="Arial Narrow" pitchFamily="34" charset="0"/>
              </a:rPr>
              <a:t>Nous </a:t>
            </a:r>
            <a:r>
              <a:rPr lang="en-US" sz="2400" dirty="0" err="1" smtClean="0">
                <a:latin typeface="Arial Narrow" pitchFamily="34" charset="0"/>
              </a:rPr>
              <a:t>touchons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également</a:t>
            </a:r>
            <a:r>
              <a:rPr lang="en-US" sz="2400" dirty="0" smtClean="0">
                <a:latin typeface="Arial Narrow" pitchFamily="34" charset="0"/>
              </a:rPr>
              <a:t> à </a:t>
            </a:r>
            <a:r>
              <a:rPr lang="en-US" sz="2400" dirty="0" err="1" smtClean="0">
                <a:latin typeface="Arial Narrow" pitchFamily="34" charset="0"/>
              </a:rPr>
              <a:t>d’autres</a:t>
            </a:r>
            <a:r>
              <a:rPr lang="en-US" sz="2400" dirty="0" smtClean="0">
                <a:latin typeface="Arial Narrow" pitchFamily="34" charset="0"/>
              </a:rPr>
              <a:t> types de </a:t>
            </a:r>
            <a:r>
              <a:rPr lang="en-US" sz="2400" dirty="0" err="1" smtClean="0">
                <a:latin typeface="Arial Narrow" pitchFamily="34" charset="0"/>
              </a:rPr>
              <a:t>pauvreté</a:t>
            </a:r>
            <a:r>
              <a:rPr lang="en-US" sz="2400" dirty="0" smtClean="0">
                <a:latin typeface="Arial Narrow" pitchFamily="34" charset="0"/>
              </a:rPr>
              <a:t> (condition de la femme, etc.).</a:t>
            </a:r>
          </a:p>
        </p:txBody>
      </p:sp>
      <p:pic>
        <p:nvPicPr>
          <p:cNvPr id="2050" name="Picture 2" descr="Image associ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179" y="2643182"/>
            <a:ext cx="3940245" cy="3395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76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2844" y="1142984"/>
            <a:ext cx="8858312" cy="164307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2800" dirty="0" smtClean="0"/>
              <a:t>Ce </a:t>
            </a:r>
            <a:r>
              <a:rPr lang="en-US" sz="2800" dirty="0" err="1" smtClean="0"/>
              <a:t>projet</a:t>
            </a:r>
            <a:r>
              <a:rPr lang="en-US" sz="2800" dirty="0" smtClean="0"/>
              <a:t> a </a:t>
            </a:r>
            <a:r>
              <a:rPr lang="en-US" sz="2800" dirty="0" err="1" smtClean="0"/>
              <a:t>été</a:t>
            </a:r>
            <a:r>
              <a:rPr lang="en-US" sz="2800" dirty="0" smtClean="0"/>
              <a:t> </a:t>
            </a:r>
            <a:r>
              <a:rPr lang="en-US" sz="2800" dirty="0" err="1" smtClean="0"/>
              <a:t>très</a:t>
            </a:r>
            <a:r>
              <a:rPr lang="en-US" sz="2800" dirty="0" smtClean="0"/>
              <a:t> </a:t>
            </a:r>
            <a:r>
              <a:rPr lang="en-US" sz="2800" dirty="0" err="1" smtClean="0"/>
              <a:t>actif</a:t>
            </a:r>
            <a:r>
              <a:rPr lang="en-US" sz="2800" dirty="0" smtClean="0"/>
              <a:t> les </a:t>
            </a:r>
            <a:r>
              <a:rPr lang="en-US" sz="2800" dirty="0" err="1" smtClean="0"/>
              <a:t>années</a:t>
            </a:r>
            <a:r>
              <a:rPr lang="en-US" sz="2800" dirty="0" smtClean="0"/>
              <a:t> </a:t>
            </a:r>
            <a:r>
              <a:rPr lang="en-US" sz="2800" dirty="0" err="1" smtClean="0"/>
              <a:t>précédentes</a:t>
            </a:r>
            <a:r>
              <a:rPr lang="en-US" sz="2800" dirty="0" smtClean="0"/>
              <a:t> </a:t>
            </a:r>
            <a:r>
              <a:rPr lang="en-US" sz="2800" dirty="0" err="1" smtClean="0"/>
              <a:t>où</a:t>
            </a:r>
            <a:r>
              <a:rPr lang="en-US" sz="2800" dirty="0" smtClean="0"/>
              <a:t> le pays a </a:t>
            </a:r>
            <a:r>
              <a:rPr lang="en-US" sz="2800" dirty="0" err="1" smtClean="0"/>
              <a:t>d</a:t>
            </a:r>
            <a:r>
              <a:rPr lang="en-US" sz="2800" dirty="0" err="1" smtClean="0">
                <a:latin typeface="Calibri" panose="020F0502020204030204" pitchFamily="34" charset="0"/>
              </a:rPr>
              <a:t>û</a:t>
            </a:r>
            <a:r>
              <a:rPr lang="en-US" sz="2800" dirty="0" smtClean="0"/>
              <a:t> </a:t>
            </a:r>
            <a:r>
              <a:rPr lang="en-US" sz="2800" dirty="0" smtClean="0"/>
              <a:t>faire face à </a:t>
            </a:r>
            <a:r>
              <a:rPr lang="en-US" sz="2800" dirty="0" err="1" smtClean="0"/>
              <a:t>une</a:t>
            </a:r>
            <a:r>
              <a:rPr lang="en-US" sz="2800" dirty="0" smtClean="0"/>
              <a:t> </a:t>
            </a:r>
            <a:r>
              <a:rPr lang="en-US" sz="2800" b="1" dirty="0" smtClean="0"/>
              <a:t>forte </a:t>
            </a:r>
            <a:r>
              <a:rPr lang="en-US" sz="2800" b="1" dirty="0" err="1" smtClean="0"/>
              <a:t>sécheresse</a:t>
            </a:r>
            <a:r>
              <a:rPr lang="en-US" sz="2800" dirty="0" smtClean="0"/>
              <a:t>. </a:t>
            </a:r>
            <a:r>
              <a:rPr lang="en-US" sz="2800" dirty="0" err="1" smtClean="0"/>
              <a:t>Aujourd’hui</a:t>
            </a:r>
            <a:r>
              <a:rPr lang="en-US" sz="2800" dirty="0" smtClean="0"/>
              <a:t>, nous </a:t>
            </a:r>
            <a:r>
              <a:rPr lang="en-US" sz="2800" dirty="0" err="1" smtClean="0"/>
              <a:t>poursuivons</a:t>
            </a:r>
            <a:r>
              <a:rPr lang="en-US" sz="2800" dirty="0" smtClean="0"/>
              <a:t> </a:t>
            </a:r>
            <a:r>
              <a:rPr lang="en-US" sz="2800" dirty="0" err="1" smtClean="0"/>
              <a:t>nos</a:t>
            </a:r>
            <a:r>
              <a:rPr lang="en-US" sz="2800" dirty="0" smtClean="0"/>
              <a:t> actions pour </a:t>
            </a:r>
            <a:r>
              <a:rPr lang="en-US" sz="2800" dirty="0" err="1" smtClean="0"/>
              <a:t>lutter</a:t>
            </a:r>
            <a:r>
              <a:rPr lang="en-US" sz="2800" dirty="0" smtClean="0"/>
              <a:t> </a:t>
            </a:r>
            <a:r>
              <a:rPr lang="en-US" sz="2800" dirty="0" err="1" smtClean="0"/>
              <a:t>contre</a:t>
            </a:r>
            <a:r>
              <a:rPr lang="en-US" sz="2800" dirty="0" smtClean="0"/>
              <a:t> </a:t>
            </a:r>
            <a:r>
              <a:rPr lang="en-US" sz="2800" dirty="0" err="1" smtClean="0"/>
              <a:t>ce</a:t>
            </a:r>
            <a:r>
              <a:rPr lang="en-US" sz="2800" dirty="0" smtClean="0"/>
              <a:t> </a:t>
            </a:r>
            <a:r>
              <a:rPr lang="en-US" sz="2800" dirty="0" err="1" smtClean="0"/>
              <a:t>fléau</a:t>
            </a:r>
            <a:r>
              <a:rPr lang="en-US" sz="2800" dirty="0" smtClean="0"/>
              <a:t> de </a:t>
            </a:r>
            <a:r>
              <a:rPr lang="en-US" sz="2800" dirty="0" err="1" smtClean="0"/>
              <a:t>manière</a:t>
            </a:r>
            <a:r>
              <a:rPr lang="en-US" sz="2800" dirty="0" smtClean="0"/>
              <a:t> plus </a:t>
            </a:r>
            <a:r>
              <a:rPr lang="en-US" sz="2800" dirty="0" err="1" smtClean="0"/>
              <a:t>ponctuelle</a:t>
            </a:r>
            <a:r>
              <a:rPr lang="en-US" sz="2800" dirty="0" smtClean="0"/>
              <a:t> au </a:t>
            </a:r>
            <a:r>
              <a:rPr lang="en-US" sz="2800" dirty="0" err="1" smtClean="0"/>
              <a:t>gré</a:t>
            </a:r>
            <a:r>
              <a:rPr lang="en-US" sz="2800" dirty="0" smtClean="0"/>
              <a:t> des </a:t>
            </a:r>
            <a:r>
              <a:rPr lang="en-US" sz="2800" dirty="0" err="1" smtClean="0"/>
              <a:t>projets</a:t>
            </a:r>
            <a:r>
              <a:rPr lang="en-US" sz="2800" dirty="0" smtClean="0"/>
              <a:t> et des </a:t>
            </a:r>
            <a:r>
              <a:rPr lang="en-US" sz="2800" dirty="0" err="1" smtClean="0"/>
              <a:t>financements</a:t>
            </a:r>
            <a:r>
              <a:rPr lang="en-US" sz="2800" dirty="0" smtClean="0"/>
              <a:t> qui </a:t>
            </a:r>
            <a:r>
              <a:rPr lang="en-US" sz="2800" dirty="0" err="1" smtClean="0"/>
              <a:t>parviennent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-71470" y="6077570"/>
            <a:ext cx="9286908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Caritas Djibouti</a:t>
            </a:r>
          </a:p>
          <a:p>
            <a:pPr algn="ctr"/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Rencontre </a:t>
            </a:r>
            <a:r>
              <a:rPr lang="fr-FR" sz="2000" b="1" dirty="0" err="1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MigraMed</a:t>
            </a: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– Amman – Novembre 2017</a:t>
            </a:r>
          </a:p>
          <a:p>
            <a:endParaRPr lang="fr-FR" sz="2000" b="1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fr-FR" sz="2000" b="1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Image 5" descr="Logo avec slogan - Cop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1923086" cy="87094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14546" y="233513"/>
            <a:ext cx="6715172" cy="838033"/>
          </a:xfrm>
        </p:spPr>
        <p:txBody>
          <a:bodyPr>
            <a:noAutofit/>
          </a:bodyPr>
          <a:lstStyle/>
          <a:p>
            <a:r>
              <a:rPr lang="fr-FR" sz="3000" b="1" cap="small" dirty="0" smtClean="0">
                <a:latin typeface="Arial Narrow" pitchFamily="34" charset="0"/>
                <a:cs typeface="Aharoni" pitchFamily="2" charset="-79"/>
              </a:rPr>
              <a:t>Lutte contre la sécheresse</a:t>
            </a:r>
            <a:endParaRPr lang="en-US" sz="3000" i="1" cap="small" dirty="0">
              <a:solidFill>
                <a:srgbClr val="800000"/>
              </a:solidFill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71406" y="2786058"/>
            <a:ext cx="4500594" cy="3357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400" dirty="0" smtClean="0"/>
              <a:t>Nous </a:t>
            </a:r>
            <a:r>
              <a:rPr lang="en-US" sz="2400" dirty="0" err="1" smtClean="0"/>
              <a:t>ciblons</a:t>
            </a:r>
            <a:r>
              <a:rPr lang="en-US" sz="2400" dirty="0" smtClean="0"/>
              <a:t> les </a:t>
            </a:r>
            <a:r>
              <a:rPr lang="en-US" sz="2400" b="1" dirty="0" err="1" smtClean="0"/>
              <a:t>régions</a:t>
            </a:r>
            <a:r>
              <a:rPr lang="en-US" sz="2400" b="1" dirty="0" smtClean="0"/>
              <a:t> les plus </a:t>
            </a:r>
            <a:r>
              <a:rPr lang="en-US" sz="2400" b="1" dirty="0" err="1" smtClean="0"/>
              <a:t>reculées</a:t>
            </a:r>
            <a:r>
              <a:rPr lang="en-US" sz="2400" b="1" dirty="0" smtClean="0"/>
              <a:t> et </a:t>
            </a:r>
            <a:r>
              <a:rPr lang="en-US" sz="2400" b="1" dirty="0" err="1" smtClean="0"/>
              <a:t>parfois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délaissées</a:t>
            </a:r>
            <a:r>
              <a:rPr lang="en-US" sz="2400" b="1" dirty="0" smtClean="0"/>
              <a:t> par les </a:t>
            </a:r>
            <a:r>
              <a:rPr lang="en-US" sz="2400" b="1" dirty="0" err="1" smtClean="0"/>
              <a:t>autorités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publiques</a:t>
            </a:r>
            <a:r>
              <a:rPr lang="en-US" sz="2400" b="1" dirty="0" smtClean="0"/>
              <a:t>, </a:t>
            </a:r>
            <a:r>
              <a:rPr lang="en-US" sz="2400" dirty="0" smtClean="0"/>
              <a:t>et nous y </a:t>
            </a:r>
            <a:r>
              <a:rPr lang="en-US" sz="2400" dirty="0" err="1" smtClean="0"/>
              <a:t>construisons</a:t>
            </a:r>
            <a:r>
              <a:rPr lang="en-US" sz="2400" dirty="0" smtClean="0"/>
              <a:t> des </a:t>
            </a:r>
            <a:r>
              <a:rPr lang="en-US" sz="2400" dirty="0" err="1" smtClean="0"/>
              <a:t>puits</a:t>
            </a:r>
            <a:r>
              <a:rPr lang="en-US" sz="2400" dirty="0" smtClean="0"/>
              <a:t>, des </a:t>
            </a:r>
            <a:r>
              <a:rPr lang="en-US" sz="2400" dirty="0" err="1" smtClean="0"/>
              <a:t>citernes</a:t>
            </a:r>
            <a:r>
              <a:rPr lang="en-US" sz="2400" dirty="0" smtClean="0"/>
              <a:t>, des </a:t>
            </a:r>
            <a:r>
              <a:rPr lang="en-US" sz="2400" dirty="0" err="1" smtClean="0"/>
              <a:t>bassins</a:t>
            </a:r>
            <a:r>
              <a:rPr lang="en-US" sz="2400" dirty="0" smtClean="0"/>
              <a:t>, y </a:t>
            </a:r>
            <a:r>
              <a:rPr lang="en-US" sz="2400" dirty="0" err="1" smtClean="0"/>
              <a:t>sensibilisons</a:t>
            </a:r>
            <a:r>
              <a:rPr lang="en-US" sz="2400" dirty="0" smtClean="0"/>
              <a:t> les populations à la </a:t>
            </a:r>
            <a:r>
              <a:rPr lang="en-US" sz="2400" dirty="0" err="1" smtClean="0"/>
              <a:t>bonne</a:t>
            </a:r>
            <a:r>
              <a:rPr lang="en-US" sz="2400" dirty="0" smtClean="0"/>
              <a:t> </a:t>
            </a:r>
            <a:r>
              <a:rPr lang="en-US" sz="2400" dirty="0" err="1" smtClean="0"/>
              <a:t>gestion</a:t>
            </a:r>
            <a:r>
              <a:rPr lang="en-US" sz="2400" dirty="0" smtClean="0"/>
              <a:t> des </a:t>
            </a:r>
            <a:r>
              <a:rPr lang="en-US" sz="2400" dirty="0" err="1" smtClean="0"/>
              <a:t>ressources</a:t>
            </a:r>
            <a:r>
              <a:rPr lang="en-US" sz="2400" dirty="0" smtClean="0"/>
              <a:t> en eau, etc.</a:t>
            </a:r>
            <a:endParaRPr lang="en-US" sz="2400" dirty="0"/>
          </a:p>
        </p:txBody>
      </p:sp>
      <p:pic>
        <p:nvPicPr>
          <p:cNvPr id="25602" name="Picture 2" descr="http://www.rezogo.fr/financement-participatif/templates/rezogo/file_upload/images/DSCN0355.JPG"/>
          <p:cNvPicPr>
            <a:picLocks noChangeAspect="1" noChangeArrowheads="1"/>
          </p:cNvPicPr>
          <p:nvPr/>
        </p:nvPicPr>
        <p:blipFill>
          <a:blip r:embed="rId3"/>
          <a:srcRect r="29437"/>
          <a:stretch>
            <a:fillRect/>
          </a:stretch>
        </p:blipFill>
        <p:spPr bwMode="auto">
          <a:xfrm>
            <a:off x="4626458" y="2500306"/>
            <a:ext cx="4303259" cy="343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76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959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Aharoni</vt:lpstr>
      <vt:lpstr>Arial</vt:lpstr>
      <vt:lpstr>Arial Narrow</vt:lpstr>
      <vt:lpstr>Calibri</vt:lpstr>
      <vt:lpstr>Thème Office</vt:lpstr>
      <vt:lpstr>PowerPoint Presentation</vt:lpstr>
      <vt:lpstr>Situation du pays et de la région</vt:lpstr>
      <vt:lpstr>Contexte migratoire 1/2</vt:lpstr>
      <vt:lpstr>Contexte migratoire 2/2</vt:lpstr>
      <vt:lpstr>Caritas Djibouti</vt:lpstr>
      <vt:lpstr>Enfant en Situation Difficile</vt:lpstr>
      <vt:lpstr>Aide Sanitaire d’Urgence</vt:lpstr>
      <vt:lpstr>Victimes de la guerre au Yémen</vt:lpstr>
      <vt:lpstr>Lutte contre la sécheresse</vt:lpstr>
      <vt:lpstr>Fonds de charité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Toshiba</dc:creator>
  <cp:lastModifiedBy>Partenariat</cp:lastModifiedBy>
  <cp:revision>11</cp:revision>
  <dcterms:created xsi:type="dcterms:W3CDTF">2017-11-06T05:19:40Z</dcterms:created>
  <dcterms:modified xsi:type="dcterms:W3CDTF">2017-11-07T10:32:01Z</dcterms:modified>
</cp:coreProperties>
</file>