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5" r:id="rId2"/>
    <p:sldId id="276" r:id="rId3"/>
    <p:sldId id="262" r:id="rId4"/>
    <p:sldId id="281" r:id="rId5"/>
    <p:sldId id="282" r:id="rId6"/>
    <p:sldId id="283" r:id="rId7"/>
    <p:sldId id="258" r:id="rId8"/>
    <p:sldId id="259" r:id="rId9"/>
    <p:sldId id="260" r:id="rId10"/>
    <p:sldId id="263" r:id="rId11"/>
    <p:sldId id="288" r:id="rId12"/>
    <p:sldId id="265" r:id="rId13"/>
    <p:sldId id="277" r:id="rId14"/>
    <p:sldId id="271" r:id="rId15"/>
    <p:sldId id="272" r:id="rId16"/>
    <p:sldId id="291" r:id="rId17"/>
    <p:sldId id="290" r:id="rId18"/>
    <p:sldId id="278" r:id="rId19"/>
    <p:sldId id="257" r:id="rId20"/>
    <p:sldId id="273" r:id="rId21"/>
    <p:sldId id="274" r:id="rId22"/>
    <p:sldId id="285" r:id="rId23"/>
    <p:sldId id="286" r:id="rId24"/>
    <p:sldId id="267" r:id="rId25"/>
    <p:sldId id="268" r:id="rId26"/>
    <p:sldId id="269" r:id="rId27"/>
    <p:sldId id="287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432"/>
    <a:srgbClr val="FC671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6C5B-5B53-495C-8F9E-BA0586652B1C}" type="datetimeFigureOut">
              <a:rPr lang="fr-FR" smtClean="0"/>
              <a:pPr/>
              <a:t>10/11/2017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6F554-83DA-450E-AFFB-6A853F80D8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6F554-83DA-450E-AFFB-6A853F80D895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DD67-5344-4376-92A9-2B3A3C9D85D2}" type="datetimeFigureOut">
              <a:rPr lang="fr-FR" smtClean="0"/>
              <a:pPr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0FF-AA42-487D-897F-5FC2D575B0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DD67-5344-4376-92A9-2B3A3C9D85D2}" type="datetimeFigureOut">
              <a:rPr lang="fr-FR" smtClean="0"/>
              <a:pPr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0FF-AA42-487D-897F-5FC2D575B0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DD67-5344-4376-92A9-2B3A3C9D85D2}" type="datetimeFigureOut">
              <a:rPr lang="fr-FR" smtClean="0"/>
              <a:pPr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0FF-AA42-487D-897F-5FC2D575B0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DD67-5344-4376-92A9-2B3A3C9D85D2}" type="datetimeFigureOut">
              <a:rPr lang="fr-FR" smtClean="0"/>
              <a:pPr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0FF-AA42-487D-897F-5FC2D575B0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DD67-5344-4376-92A9-2B3A3C9D85D2}" type="datetimeFigureOut">
              <a:rPr lang="fr-FR" smtClean="0"/>
              <a:pPr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0FF-AA42-487D-897F-5FC2D575B0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DD67-5344-4376-92A9-2B3A3C9D85D2}" type="datetimeFigureOut">
              <a:rPr lang="fr-FR" smtClean="0"/>
              <a:pPr/>
              <a:t>10/11/2017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0FF-AA42-487D-897F-5FC2D575B0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DD67-5344-4376-92A9-2B3A3C9D85D2}" type="datetimeFigureOut">
              <a:rPr lang="fr-FR" smtClean="0"/>
              <a:pPr/>
              <a:t>10/11/2017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0FF-AA42-487D-897F-5FC2D575B0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DD67-5344-4376-92A9-2B3A3C9D85D2}" type="datetimeFigureOut">
              <a:rPr lang="fr-FR" smtClean="0"/>
              <a:pPr/>
              <a:t>10/11/2017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0FF-AA42-487D-897F-5FC2D575B0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DD67-5344-4376-92A9-2B3A3C9D85D2}" type="datetimeFigureOut">
              <a:rPr lang="fr-FR" smtClean="0"/>
              <a:pPr/>
              <a:t>10/11/2017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0FF-AA42-487D-897F-5FC2D575B0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DD67-5344-4376-92A9-2B3A3C9D85D2}" type="datetimeFigureOut">
              <a:rPr lang="fr-FR" smtClean="0"/>
              <a:pPr/>
              <a:t>10/11/2017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0FF-AA42-487D-897F-5FC2D575B0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DD67-5344-4376-92A9-2B3A3C9D85D2}" type="datetimeFigureOut">
              <a:rPr lang="fr-FR" smtClean="0"/>
              <a:pPr/>
              <a:t>10/11/2017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0FF-AA42-487D-897F-5FC2D575B0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DDD67-5344-4376-92A9-2B3A3C9D85D2}" type="datetimeFigureOut">
              <a:rPr lang="fr-FR" smtClean="0"/>
              <a:pPr/>
              <a:t>10/11/2017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650FF-AA42-487D-897F-5FC2D575B0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100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La Caritas Tunisie fait route avec les personnes migrantes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caritasMigran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Les personnes reconnues comme </a:t>
            </a:r>
            <a:r>
              <a:rPr lang="fr-FR" b="1" u="sng" dirty="0" smtClean="0"/>
              <a:t>victimes de la traite  humaine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25963"/>
          </a:xfrm>
        </p:spPr>
        <p:txBody>
          <a:bodyPr/>
          <a:lstStyle/>
          <a:p>
            <a:pPr algn="just"/>
            <a:r>
              <a:rPr lang="fr-FR" dirty="0" smtClean="0"/>
              <a:t>Des jeunes et des femmes pour la plupart ayant succombés à la séduction des réseaux  des trafiquants à travers les médias sociaux.</a:t>
            </a:r>
          </a:p>
          <a:p>
            <a:pPr algn="just"/>
            <a:r>
              <a:rPr lang="fr-FR" dirty="0" smtClean="0"/>
              <a:t>Ils sont soumis au travail forcé, sans repos ni salaire et sur fond d’humiliations.</a:t>
            </a:r>
          </a:p>
          <a:p>
            <a:pPr algn="just"/>
            <a:r>
              <a:rPr lang="fr-FR" dirty="0" smtClean="0"/>
              <a:t>Ils n’ont plus d’identité au sens figuré et propre du terme.</a:t>
            </a:r>
            <a:endParaRPr lang="fr-F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C6714">
                <a:alpha val="73000"/>
              </a:srgbClr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28289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5400" b="1" dirty="0" smtClean="0"/>
              <a:t>Qu’est ce que la Caritas Tunisie fait pour les soulager? </a:t>
            </a:r>
            <a:endParaRPr lang="fr-FR" sz="5400" b="1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C6714">
                <a:alpha val="73000"/>
              </a:srgbClr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400" b="1" u="sng" dirty="0" smtClean="0"/>
              <a:t>Elle offre un accueil et une écoute </a:t>
            </a:r>
            <a:r>
              <a:rPr lang="fr-FR" sz="3400" b="1" dirty="0" smtClean="0"/>
              <a:t>inconditionnels, sans discrimination</a:t>
            </a:r>
            <a:endParaRPr lang="fr-FR" sz="3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182 personnes accueillies durant le mois de septembre 2017, on distingue bien:</a:t>
            </a:r>
          </a:p>
          <a:p>
            <a:r>
              <a:rPr lang="fr-FR" b="1" dirty="0" smtClean="0"/>
              <a:t>116 migrants subsahariens dont 83 ivoiriens</a:t>
            </a:r>
          </a:p>
          <a:p>
            <a:r>
              <a:rPr lang="fr-FR" b="1" dirty="0" smtClean="0"/>
              <a:t>12 migrants venants d’autres pays</a:t>
            </a:r>
          </a:p>
          <a:p>
            <a:r>
              <a:rPr lang="fr-FR" dirty="0" smtClean="0"/>
              <a:t>54 Tunisiens.</a:t>
            </a:r>
            <a:endParaRPr lang="fr-F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C6714">
                <a:alpha val="73000"/>
              </a:srgbClr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358114" cy="1797040"/>
          </a:xfrm>
        </p:spPr>
        <p:txBody>
          <a:bodyPr>
            <a:noAutofit/>
          </a:bodyPr>
          <a:lstStyle/>
          <a:p>
            <a:r>
              <a:rPr lang="fr-FR" sz="3400" b="1" dirty="0" smtClean="0"/>
              <a:t>La Caritas avec ses partenaires </a:t>
            </a:r>
            <a:r>
              <a:rPr lang="fr-FR" sz="3400" b="1" u="sng" dirty="0" smtClean="0"/>
              <a:t>propose une assistance sociale</a:t>
            </a:r>
            <a:endParaRPr lang="fr-FR" sz="3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46309"/>
            <a:ext cx="9144000" cy="4811691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Cette assistance tente de répondre aux besoins</a:t>
            </a:r>
          </a:p>
          <a:p>
            <a:r>
              <a:rPr lang="fr-FR" b="1" dirty="0" smtClean="0"/>
              <a:t>d’hébergement,</a:t>
            </a:r>
          </a:p>
          <a:p>
            <a:r>
              <a:rPr lang="fr-FR" b="1" dirty="0" smtClean="0"/>
              <a:t> de soins médicaux, </a:t>
            </a:r>
          </a:p>
          <a:p>
            <a:r>
              <a:rPr lang="fr-FR" b="1" dirty="0" smtClean="0"/>
              <a:t>d’accompagnement administrative ,</a:t>
            </a:r>
            <a:endParaRPr lang="fr-FR" dirty="0" smtClean="0"/>
          </a:p>
          <a:p>
            <a:pPr algn="just"/>
            <a:r>
              <a:rPr lang="fr-FR" b="1" dirty="0" smtClean="0"/>
              <a:t>soutien psychosociale</a:t>
            </a:r>
            <a:endParaRPr lang="fr-FR" dirty="0" smtClean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6714"/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Autofit/>
          </a:bodyPr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600" b="1" dirty="0" smtClean="0"/>
              <a:t>Un </a:t>
            </a:r>
            <a:r>
              <a:rPr lang="fr-FR" sz="3600" b="1" u="sng" dirty="0" smtClean="0"/>
              <a:t>hébergement</a:t>
            </a:r>
            <a:r>
              <a:rPr lang="fr-FR" sz="3600" b="1" dirty="0" smtClean="0"/>
              <a:t> des personnes migrantes les plus vulnérables en partenariat avec l’OIM et les sœurs de la Charité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00034" y="2000240"/>
          <a:ext cx="8043888" cy="457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81296"/>
                <a:gridCol w="2681296"/>
                <a:gridCol w="2681296"/>
              </a:tblGrid>
              <a:tr h="330401">
                <a:tc>
                  <a:txBody>
                    <a:bodyPr/>
                    <a:lstStyle/>
                    <a:p>
                      <a:r>
                        <a:rPr lang="fr-FR" dirty="0" smtClean="0"/>
                        <a:t>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NOMBRES DE PERSONNES HEBERGEES AUX 2</a:t>
                      </a:r>
                      <a:r>
                        <a:rPr lang="fr-FR" baseline="0" dirty="0" smtClean="0"/>
                        <a:t> FOYERS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DUREE</a:t>
                      </a:r>
                      <a:r>
                        <a:rPr lang="fr-FR" baseline="0" dirty="0" smtClean="0"/>
                        <a:t> DE SEJOUR </a:t>
                      </a:r>
                      <a:endParaRPr lang="fr-FR" dirty="0"/>
                    </a:p>
                  </a:txBody>
                  <a:tcPr/>
                </a:tc>
              </a:tr>
              <a:tr h="2312805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Du 01/10/2016</a:t>
                      </a:r>
                    </a:p>
                    <a:p>
                      <a:r>
                        <a:rPr lang="fr-FR" sz="2800" dirty="0" smtClean="0"/>
                        <a:t>Au</a:t>
                      </a:r>
                      <a:r>
                        <a:rPr lang="fr-FR" sz="2800" baseline="0" dirty="0" smtClean="0"/>
                        <a:t> 30/09/2017</a:t>
                      </a:r>
                      <a:endParaRPr lang="fr-FR" sz="2800" dirty="0" smtClean="0"/>
                    </a:p>
                    <a:p>
                      <a:endParaRPr lang="fr-FR" sz="2800" dirty="0" smtClean="0"/>
                    </a:p>
                    <a:p>
                      <a:endParaRPr lang="fr-FR" sz="2800" dirty="0" smtClean="0"/>
                    </a:p>
                    <a:p>
                      <a:endParaRPr lang="fr-FR" sz="2800" dirty="0" smtClean="0"/>
                    </a:p>
                    <a:p>
                      <a:endParaRPr lang="fr-FR" sz="2800" dirty="0" smtClean="0"/>
                    </a:p>
                    <a:p>
                      <a:r>
                        <a:rPr lang="fr-FR" sz="2800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19 femmes</a:t>
                      </a:r>
                    </a:p>
                    <a:p>
                      <a:endParaRPr lang="fr-FR" sz="2800" dirty="0" smtClean="0"/>
                    </a:p>
                    <a:p>
                      <a:r>
                        <a:rPr lang="fr-FR" sz="2800" dirty="0" smtClean="0"/>
                        <a:t>7 enfants</a:t>
                      </a:r>
                    </a:p>
                    <a:p>
                      <a:endParaRPr lang="fr-FR" sz="2800" dirty="0" smtClean="0"/>
                    </a:p>
                    <a:p>
                      <a:r>
                        <a:rPr lang="fr-FR" sz="2800" dirty="0" smtClean="0"/>
                        <a:t>9 hommes</a:t>
                      </a:r>
                    </a:p>
                    <a:p>
                      <a:r>
                        <a:rPr lang="fr-FR" sz="2800" dirty="0" smtClean="0"/>
                        <a:t>……………..</a:t>
                      </a:r>
                    </a:p>
                    <a:p>
                      <a:r>
                        <a:rPr lang="fr-FR" sz="2800" b="1" dirty="0" smtClean="0"/>
                        <a:t>35 personnes</a:t>
                      </a:r>
                    </a:p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1832 jours</a:t>
                      </a:r>
                    </a:p>
                    <a:p>
                      <a:endParaRPr lang="fr-FR" sz="2800" dirty="0" smtClean="0"/>
                    </a:p>
                    <a:p>
                      <a:r>
                        <a:rPr lang="fr-FR" sz="2800" dirty="0" smtClean="0"/>
                        <a:t>1706 jours</a:t>
                      </a:r>
                    </a:p>
                    <a:p>
                      <a:endParaRPr lang="fr-FR" sz="2800" dirty="0" smtClean="0"/>
                    </a:p>
                    <a:p>
                      <a:r>
                        <a:rPr lang="fr-FR" sz="2800" dirty="0" smtClean="0"/>
                        <a:t>929 jours</a:t>
                      </a:r>
                    </a:p>
                    <a:p>
                      <a:r>
                        <a:rPr lang="fr-FR" sz="2800" dirty="0" smtClean="0"/>
                        <a:t>………………</a:t>
                      </a:r>
                    </a:p>
                    <a:p>
                      <a:r>
                        <a:rPr lang="fr-FR" sz="2800" b="1" dirty="0" smtClean="0"/>
                        <a:t>4467 jours</a:t>
                      </a:r>
                    </a:p>
                    <a:p>
                      <a:endParaRPr lang="fr-FR" sz="2800" dirty="0" smtClean="0"/>
                    </a:p>
                    <a:p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C6714">
                <a:alpha val="94000"/>
              </a:srgbClr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La Caritas octroie une </a:t>
            </a:r>
            <a:r>
              <a:rPr lang="fr-FR" sz="3600" b="1" u="sng" dirty="0" smtClean="0"/>
              <a:t>assistance sanitaire</a:t>
            </a:r>
            <a:r>
              <a:rPr lang="fr-FR" sz="3600" b="1" dirty="0" smtClean="0"/>
              <a:t> aux migrants et aux tunisiens</a:t>
            </a:r>
            <a:endParaRPr lang="fr-FR" sz="36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00034" y="2143116"/>
          <a:ext cx="8229600" cy="236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88"/>
                <a:gridCol w="3086112"/>
                <a:gridCol w="2743200"/>
              </a:tblGrid>
              <a:tr h="723168">
                <a:tc>
                  <a:txBody>
                    <a:bodyPr/>
                    <a:lstStyle/>
                    <a:p>
                      <a:r>
                        <a:rPr lang="fr-FR" dirty="0" smtClean="0"/>
                        <a:t>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NOMBRES</a:t>
                      </a:r>
                      <a:r>
                        <a:rPr lang="fr-FR" baseline="0" dirty="0" smtClean="0"/>
                        <a:t> DE PERSONNES MIGRANTES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NOMBRES</a:t>
                      </a:r>
                      <a:r>
                        <a:rPr lang="fr-FR" baseline="0" dirty="0" smtClean="0"/>
                        <a:t> DE TUNISIENS</a:t>
                      </a:r>
                      <a:endParaRPr lang="fr-FR" dirty="0"/>
                    </a:p>
                  </a:txBody>
                  <a:tcPr/>
                </a:tc>
              </a:tr>
              <a:tr h="723168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Octobre</a:t>
                      </a:r>
                      <a:r>
                        <a:rPr lang="fr-FR" sz="2400" baseline="0" dirty="0" smtClean="0"/>
                        <a:t> 2016 à Septembre 2017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56 dont</a:t>
                      </a:r>
                      <a:r>
                        <a:rPr lang="fr-FR" sz="2400" baseline="0" dirty="0" smtClean="0"/>
                        <a:t> 33 Ivoirien/</a:t>
                      </a:r>
                      <a:r>
                        <a:rPr lang="fr-FR" sz="2400" baseline="0" dirty="0" err="1" smtClean="0"/>
                        <a:t>nnes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30</a:t>
                      </a:r>
                      <a:endParaRPr lang="fr-FR" sz="2400" dirty="0"/>
                    </a:p>
                  </a:txBody>
                  <a:tcPr/>
                </a:tc>
              </a:tr>
              <a:tr h="418978"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Soit</a:t>
                      </a:r>
                      <a:r>
                        <a:rPr lang="fr-FR" sz="2400" b="1" baseline="0" dirty="0" smtClean="0"/>
                        <a:t> 86 personnes  au total.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accompagnement </a:t>
            </a:r>
            <a:r>
              <a:rPr lang="fr-FR" dirty="0" smtClean="0"/>
              <a:t>administrative et juridique</a:t>
            </a:r>
            <a:endParaRPr lang="fr-FR" dirty="0"/>
          </a:p>
        </p:txBody>
      </p:sp>
      <p:pic>
        <p:nvPicPr>
          <p:cNvPr id="4" name="Espace réservé du contenu 3" descr="IMG_20171025_0854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81" y="1643050"/>
            <a:ext cx="3416829" cy="435771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00562" y="1785926"/>
            <a:ext cx="4286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Courrier </a:t>
            </a:r>
            <a:r>
              <a:rPr lang="fr-FR" sz="2800" dirty="0" smtClean="0"/>
              <a:t>pour les démarches administratives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Enregistrement des enfants </a:t>
            </a:r>
            <a:r>
              <a:rPr lang="fr-FR" sz="2800" dirty="0" smtClean="0"/>
              <a:t>à l’état civile.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Démarches consulaires </a:t>
            </a:r>
            <a:r>
              <a:rPr lang="fr-FR" sz="2800" dirty="0" smtClean="0"/>
              <a:t>dans les ambassades.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Démarches </a:t>
            </a:r>
            <a:r>
              <a:rPr lang="fr-FR" sz="2800" b="1" dirty="0" smtClean="0"/>
              <a:t>auprès des avocats</a:t>
            </a:r>
            <a:r>
              <a:rPr lang="fr-FR" sz="2800" dirty="0" smtClean="0"/>
              <a:t>  auprès de nos partenaires OIM et Terre d’Asile le cas échéant.</a:t>
            </a:r>
            <a:endParaRPr lang="fr-FR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FC6714">
                <a:alpha val="94000"/>
              </a:srgbClr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err="1" smtClean="0"/>
              <a:t>CaritasTunisie</a:t>
            </a:r>
            <a:r>
              <a:rPr lang="fr-FR" sz="4000" b="1" dirty="0" smtClean="0"/>
              <a:t> </a:t>
            </a:r>
            <a:r>
              <a:rPr lang="fr-FR" sz="4000" b="1" dirty="0" smtClean="0"/>
              <a:t>aide aussi par </a:t>
            </a:r>
            <a:r>
              <a:rPr lang="fr-FR" sz="4000" b="1" dirty="0" smtClean="0"/>
              <a:t>: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3500" b="1" u="sng" dirty="0" smtClean="0"/>
              <a:t>Le soutien </a:t>
            </a:r>
            <a:r>
              <a:rPr lang="fr-FR" sz="3500" b="1" u="sng" dirty="0" smtClean="0"/>
              <a:t>psychosociale :</a:t>
            </a:r>
            <a:endParaRPr lang="fr-FR" sz="3500" dirty="0" smtClean="0"/>
          </a:p>
          <a:p>
            <a:r>
              <a:rPr lang="fr-FR" dirty="0" smtClean="0"/>
              <a:t>écoute active </a:t>
            </a:r>
          </a:p>
          <a:p>
            <a:r>
              <a:rPr lang="fr-FR" dirty="0" smtClean="0"/>
              <a:t> proposition des exercices de décharge physique et émotionnelle permettant à la personne de reconstruire la confiance et l’estime de soi.</a:t>
            </a:r>
          </a:p>
          <a:p>
            <a:endParaRPr lang="fr-FR" dirty="0" smtClean="0"/>
          </a:p>
          <a:p>
            <a:pPr lvl="0" algn="ctr">
              <a:buNone/>
              <a:defRPr/>
            </a:pPr>
            <a:r>
              <a:rPr lang="fr-FR" i="1" dirty="0" smtClean="0">
                <a:ea typeface="Adobe Song Std L" pitchFamily="18" charset="-128"/>
              </a:rPr>
              <a:t>« La tendresse d’une écoute c’est de permettre à l’autre non seulement de se dire, mais aussi de s’entendre. »</a:t>
            </a:r>
          </a:p>
          <a:p>
            <a:pPr lvl="0" algn="ctr">
              <a:buNone/>
              <a:defRPr/>
            </a:pPr>
            <a:r>
              <a:rPr lang="fr-FR" sz="2000" b="1" i="1" dirty="0" smtClean="0"/>
              <a:t>                                                                                                             Jacques Salomé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C6714">
                <a:alpha val="94000"/>
              </a:srgbClr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15304" cy="1643074"/>
          </a:xfrm>
        </p:spPr>
        <p:txBody>
          <a:bodyPr>
            <a:noAutofit/>
          </a:bodyPr>
          <a:lstStyle/>
          <a:p>
            <a:r>
              <a:rPr lang="fr-FR" sz="3200" b="1" u="sng" dirty="0" smtClean="0">
                <a:latin typeface="+mn-lt"/>
                <a:ea typeface="+mn-ea"/>
                <a:cs typeface="+mn-cs"/>
              </a:rPr>
              <a:t>Organisation des  ateliers d’apprentissage de métier  en </a:t>
            </a:r>
            <a:r>
              <a:rPr lang="fr-FR" sz="3200" b="1" dirty="0" smtClean="0"/>
              <a:t>partenariat avec Terre d’Asile Tunisie</a:t>
            </a:r>
            <a:endParaRPr lang="fr-FR" sz="3200" b="1" dirty="0"/>
          </a:p>
        </p:txBody>
      </p:sp>
      <p:pic>
        <p:nvPicPr>
          <p:cNvPr id="5" name="Espace réservé du contenu 4" descr="PHOTO ESTH2TIQ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548385"/>
            <a:ext cx="4714908" cy="2653255"/>
          </a:xfrm>
        </p:spPr>
      </p:pic>
      <p:sp>
        <p:nvSpPr>
          <p:cNvPr id="6" name="ZoneTexte 5"/>
          <p:cNvSpPr txBox="1"/>
          <p:nvPr/>
        </p:nvSpPr>
        <p:spPr>
          <a:xfrm>
            <a:off x="4929190" y="2071678"/>
            <a:ext cx="3786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personnes migrantes hébergées dans le foyer en attendant l’exonération de pénalités en vue de retourner dans leurs pays</a:t>
            </a:r>
          </a:p>
          <a:p>
            <a:r>
              <a:rPr lang="fr-FR" sz="2400" dirty="0" smtClean="0"/>
              <a:t>peuvent  </a:t>
            </a:r>
            <a:r>
              <a:rPr lang="fr-FR" sz="2400" b="1" dirty="0" smtClean="0"/>
              <a:t>apprendre </a:t>
            </a:r>
          </a:p>
          <a:p>
            <a:r>
              <a:rPr lang="fr-FR" sz="2400" b="1" dirty="0" smtClean="0"/>
              <a:t>des techniques esthétiques </a:t>
            </a:r>
            <a:r>
              <a:rPr lang="fr-FR" sz="2400" dirty="0" smtClean="0"/>
              <a:t>en vue d’ouvrir un salon de coiffure et d’esthétique dans leurs pays respectifs.</a:t>
            </a:r>
            <a:endParaRPr lang="fr-FR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FFFF00"/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2969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Caritas au près des personnes migrantes </a:t>
            </a:r>
            <a:r>
              <a:rPr lang="fr-FR" b="1" dirty="0" smtClean="0"/>
              <a:t>en prison </a:t>
            </a:r>
            <a:r>
              <a:rPr lang="fr-FR" dirty="0" smtClean="0"/>
              <a:t>à Tunis, à Sfax et à Sousse: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072066" y="164305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0" name="Image 9" descr="CARITAS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928802"/>
            <a:ext cx="2151735" cy="4643446"/>
          </a:xfrm>
          <a:prstGeom prst="rect">
            <a:avLst/>
          </a:prstGeom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14282" y="2214554"/>
            <a:ext cx="6858048" cy="4357718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Visite  et soutient </a:t>
            </a:r>
            <a:r>
              <a:rPr lang="fr-FR" sz="2800" dirty="0" smtClean="0"/>
              <a:t>les prisonniers étrangers (les seules qui  peuvent n’ être pas considérés comme non musulmans) </a:t>
            </a:r>
            <a:endParaRPr lang="fr-FR" sz="2800" b="1" dirty="0" smtClean="0"/>
          </a:p>
          <a:p>
            <a:r>
              <a:rPr lang="fr-FR" sz="2800" b="1" dirty="0" smtClean="0"/>
              <a:t>Offre un service de liaison </a:t>
            </a:r>
            <a:r>
              <a:rPr lang="fr-FR" sz="2800" dirty="0" smtClean="0"/>
              <a:t>avec la famille par l’envoi et la réception de courrier.</a:t>
            </a:r>
          </a:p>
          <a:p>
            <a:r>
              <a:rPr lang="fr-FR" sz="2800" b="1" dirty="0" smtClean="0"/>
              <a:t>Octroie des billets d’avion </a:t>
            </a:r>
            <a:r>
              <a:rPr lang="fr-FR" sz="2800" dirty="0" smtClean="0"/>
              <a:t>et paye </a:t>
            </a:r>
            <a:r>
              <a:rPr lang="fr-FR" sz="2800" b="1" dirty="0" smtClean="0"/>
              <a:t>l’exonération de pénalités  </a:t>
            </a:r>
            <a:r>
              <a:rPr lang="fr-FR" sz="2800" dirty="0" smtClean="0"/>
              <a:t>à la sortie de prison.</a:t>
            </a:r>
          </a:p>
          <a:p>
            <a:endParaRPr lang="fr-FR" sz="28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58000"/>
              </a:srgbClr>
            </a:gs>
            <a:gs pos="100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Situation géographique et démographique de la Tunisie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643570" y="1928802"/>
            <a:ext cx="32861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2400" b="1" dirty="0" smtClean="0"/>
              <a:t>Superficie: </a:t>
            </a:r>
            <a:r>
              <a:rPr lang="fr-FR" sz="2400" dirty="0" smtClean="0"/>
              <a:t>163.610 Km²</a:t>
            </a:r>
          </a:p>
          <a:p>
            <a:r>
              <a:rPr lang="fr-FR" sz="2400" b="1" dirty="0" err="1" smtClean="0"/>
              <a:t>Popul</a:t>
            </a:r>
            <a:r>
              <a:rPr lang="fr-FR" sz="2400" b="1" dirty="0" smtClean="0"/>
              <a:t>.: </a:t>
            </a:r>
            <a:r>
              <a:rPr lang="fr-FR" sz="2400" dirty="0" smtClean="0"/>
              <a:t>11 134 588 hab.</a:t>
            </a:r>
          </a:p>
          <a:p>
            <a:r>
              <a:rPr lang="fr-FR" sz="2400" dirty="0" smtClean="0"/>
              <a:t>A l’Ouest  la </a:t>
            </a:r>
            <a:r>
              <a:rPr lang="fr-FR" sz="2400" b="1" dirty="0" smtClean="0"/>
              <a:t>Méditerranée</a:t>
            </a:r>
            <a:r>
              <a:rPr lang="fr-FR" sz="2400" dirty="0" smtClean="0"/>
              <a:t> qui ouvre à l’Europe</a:t>
            </a:r>
          </a:p>
          <a:p>
            <a:r>
              <a:rPr lang="fr-FR" sz="2400" dirty="0" smtClean="0"/>
              <a:t>Au Sud –Est </a:t>
            </a:r>
            <a:r>
              <a:rPr lang="fr-FR" sz="2400" b="1" dirty="0" smtClean="0"/>
              <a:t>le désert du Sahara </a:t>
            </a:r>
            <a:r>
              <a:rPr lang="fr-FR" sz="2400" dirty="0" smtClean="0"/>
              <a:t>qui ouvre à l’Algérie et la Libye</a:t>
            </a:r>
          </a:p>
          <a:p>
            <a:endParaRPr lang="fr-FR" dirty="0"/>
          </a:p>
        </p:txBody>
      </p:sp>
      <p:pic>
        <p:nvPicPr>
          <p:cNvPr id="7" name="Espace réservé du contenu 6" descr="t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000240"/>
            <a:ext cx="4487330" cy="2971808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FFF00"/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fr-FR" sz="3400" b="1" dirty="0" smtClean="0"/>
              <a:t>Une assistance matérielle, psychosociale et spirituelle aux prisonniers migrants</a:t>
            </a:r>
            <a:endParaRPr lang="fr-FR" sz="34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14348" y="2143116"/>
          <a:ext cx="725807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358"/>
                <a:gridCol w="2419358"/>
                <a:gridCol w="2419358"/>
              </a:tblGrid>
              <a:tr h="690470">
                <a:tc>
                  <a:txBody>
                    <a:bodyPr/>
                    <a:lstStyle/>
                    <a:p>
                      <a:r>
                        <a:rPr lang="fr-FR" dirty="0" smtClean="0"/>
                        <a:t>ASSISTANCE</a:t>
                      </a:r>
                      <a:r>
                        <a:rPr lang="fr-FR" baseline="0" dirty="0" smtClean="0"/>
                        <a:t> OFFERTE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DU 1/10/2016</a:t>
                      </a:r>
                      <a:r>
                        <a:rPr lang="fr-FR" baseline="0" dirty="0" smtClean="0"/>
                        <a:t> AU 30/09/2017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NOMBRES</a:t>
                      </a:r>
                      <a:r>
                        <a:rPr lang="fr-FR" baseline="0" dirty="0" smtClean="0"/>
                        <a:t> DE DESTINATAIRES DE LETTRES</a:t>
                      </a:r>
                      <a:endParaRPr lang="fr-FR" dirty="0"/>
                    </a:p>
                  </a:txBody>
                  <a:tcPr/>
                </a:tc>
              </a:tr>
              <a:tr h="276188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Lettres envoyées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3928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99</a:t>
                      </a:r>
                      <a:endParaRPr lang="fr-FR" sz="2400" dirty="0"/>
                    </a:p>
                  </a:txBody>
                  <a:tcPr/>
                </a:tc>
              </a:tr>
              <a:tr h="69047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Bénéficiaires</a:t>
                      </a:r>
                      <a:r>
                        <a:rPr lang="fr-FR" sz="2400" baseline="0" dirty="0" smtClean="0"/>
                        <a:t> d’aides (huiles, produits d’hygiène, …..)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87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</a:tr>
              <a:tr h="483329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Nombre</a:t>
                      </a:r>
                      <a:r>
                        <a:rPr lang="fr-FR" sz="2400" baseline="0" dirty="0" smtClean="0"/>
                        <a:t> de prisonniers rencontrées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87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FFF00"/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400" b="1" dirty="0" smtClean="0"/>
              <a:t>Une assistance  </a:t>
            </a:r>
            <a:r>
              <a:rPr lang="fr-FR" sz="3400" b="1" dirty="0" smtClean="0"/>
              <a:t>à la sortie de la prison</a:t>
            </a:r>
            <a:endParaRPr lang="fr-FR" sz="34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142976" y="1591932"/>
          <a:ext cx="728667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322"/>
                <a:gridCol w="2867462"/>
                <a:gridCol w="2428892"/>
              </a:tblGrid>
              <a:tr h="618546">
                <a:tc>
                  <a:txBody>
                    <a:bodyPr/>
                    <a:lstStyle/>
                    <a:p>
                      <a:r>
                        <a:rPr lang="fr-FR" dirty="0" smtClean="0"/>
                        <a:t>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AIDE</a:t>
                      </a:r>
                      <a:r>
                        <a:rPr lang="fr-FR" baseline="0" dirty="0" smtClean="0"/>
                        <a:t> OCTROYEE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NOMBRE</a:t>
                      </a:r>
                      <a:r>
                        <a:rPr lang="fr-FR" baseline="0" dirty="0" smtClean="0"/>
                        <a:t> DE PERSONNES AIDEES</a:t>
                      </a:r>
                      <a:endParaRPr lang="fr-FR" dirty="0"/>
                    </a:p>
                  </a:txBody>
                  <a:tcPr/>
                </a:tc>
              </a:tr>
              <a:tr h="358364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D01/10/2016</a:t>
                      </a:r>
                      <a:r>
                        <a:rPr lang="fr-FR" sz="2400" baseline="0" dirty="0" smtClean="0"/>
                        <a:t> AU  30/09/2017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aseline="0" dirty="0" smtClean="0"/>
                        <a:t>Billets d’avion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18</a:t>
                      </a:r>
                      <a:endParaRPr lang="fr-FR" sz="2400" dirty="0"/>
                    </a:p>
                  </a:txBody>
                  <a:tcPr/>
                </a:tc>
              </a:tr>
              <a:tr h="358364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Frais</a:t>
                      </a:r>
                      <a:r>
                        <a:rPr lang="fr-FR" sz="2400" baseline="0" dirty="0" smtClean="0"/>
                        <a:t> de pénalités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4</a:t>
                      </a:r>
                      <a:endParaRPr lang="fr-FR" sz="2400" dirty="0"/>
                    </a:p>
                  </a:txBody>
                  <a:tcPr/>
                </a:tc>
              </a:tr>
              <a:tr h="358364"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Frais</a:t>
                      </a:r>
                      <a:r>
                        <a:rPr lang="fr-FR" sz="2400" baseline="0" dirty="0" smtClean="0"/>
                        <a:t> de documents administratifs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4</a:t>
                      </a:r>
                      <a:endParaRPr lang="fr-FR" sz="2400" dirty="0"/>
                    </a:p>
                  </a:txBody>
                  <a:tcPr/>
                </a:tc>
              </a:tr>
              <a:tr h="358364"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Produits</a:t>
                      </a:r>
                      <a:r>
                        <a:rPr lang="fr-FR" sz="2400" baseline="0" dirty="0" smtClean="0"/>
                        <a:t> alimentaires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3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B0F0"/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1164"/>
            <a:ext cx="8229600" cy="1417638"/>
          </a:xfrm>
        </p:spPr>
        <p:txBody>
          <a:bodyPr>
            <a:noAutofit/>
          </a:bodyPr>
          <a:lstStyle/>
          <a:p>
            <a:r>
              <a:rPr lang="fr-FR" sz="3400" b="1" dirty="0" smtClean="0"/>
              <a:t>La Caritas Tunisie accompagne les personnes migrantes pour </a:t>
            </a:r>
            <a:r>
              <a:rPr lang="fr-FR" sz="3400" b="1" u="sng" dirty="0" smtClean="0"/>
              <a:t>un nouveau départ </a:t>
            </a:r>
            <a:r>
              <a:rPr lang="fr-FR" sz="3400" b="1" dirty="0" smtClean="0"/>
              <a:t>dans leur pays d’origine</a:t>
            </a:r>
            <a:endParaRPr lang="fr-FR" sz="3400" b="1" dirty="0"/>
          </a:p>
        </p:txBody>
      </p:sp>
      <p:pic>
        <p:nvPicPr>
          <p:cNvPr id="1026" name="Picture 2" descr="C:\Users\FIRMIN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341370" y="2314023"/>
            <a:ext cx="6302464" cy="382962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B0F0"/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71612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Une opportunité à sensibiliser les Eglises de l’Afrique de l’Ouest à la prévention et au soutien des migrants à leur retour</a:t>
            </a:r>
            <a:endParaRPr lang="fr-FR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6205" r="11111"/>
          <a:stretch>
            <a:fillRect/>
          </a:stretch>
        </p:blipFill>
        <p:spPr bwMode="auto">
          <a:xfrm>
            <a:off x="857224" y="2143116"/>
            <a:ext cx="5143536" cy="276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286512" y="2357430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visite du Cardinal </a:t>
            </a:r>
            <a:r>
              <a:rPr lang="fr-FR" sz="2400" dirty="0" err="1" smtClean="0"/>
              <a:t>Sarr</a:t>
            </a:r>
            <a:r>
              <a:rPr lang="fr-FR" sz="2400" dirty="0" smtClean="0"/>
              <a:t>, évêque émérite de Dakar à la </a:t>
            </a:r>
            <a:r>
              <a:rPr lang="fr-FR" sz="2400" dirty="0" err="1" smtClean="0"/>
              <a:t>Marsa</a:t>
            </a:r>
            <a:r>
              <a:rPr lang="fr-FR" sz="2400" dirty="0" smtClean="0"/>
              <a:t> / Tunis.</a:t>
            </a:r>
          </a:p>
          <a:p>
            <a:r>
              <a:rPr lang="fr-FR" sz="2400" dirty="0" smtClean="0"/>
              <a:t> Le 22/10/2017</a:t>
            </a:r>
            <a:endParaRPr lang="fr-FR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B0F0"/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fr-FR" sz="3400" b="1" dirty="0" smtClean="0"/>
              <a:t>Une expérience </a:t>
            </a:r>
            <a:r>
              <a:rPr lang="fr-FR" sz="3400" b="1" dirty="0" smtClean="0"/>
              <a:t>de « partage le chemin »à </a:t>
            </a:r>
            <a:r>
              <a:rPr lang="fr-FR" sz="3400" b="1" dirty="0" err="1" smtClean="0"/>
              <a:t>Melassine</a:t>
            </a:r>
            <a:r>
              <a:rPr lang="fr-FR" sz="3400" b="1" dirty="0" smtClean="0"/>
              <a:t>, un quartier populaire de Tunis</a:t>
            </a:r>
            <a:endParaRPr lang="fr-FR" sz="3400" b="1" dirty="0"/>
          </a:p>
        </p:txBody>
      </p:sp>
      <p:pic>
        <p:nvPicPr>
          <p:cNvPr id="1026" name="Picture 2" descr="C:\Users\FIRMIN\Downloads\Photo 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5143535" cy="385765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14348" y="564357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mains largement ouvertes comme expression de reconnaissance et de partage de notre humanité commune.</a:t>
            </a:r>
            <a:endParaRPr lang="fr-FR" sz="2400" dirty="0"/>
          </a:p>
        </p:txBody>
      </p:sp>
      <p:pic>
        <p:nvPicPr>
          <p:cNvPr id="5" name="Image 4" descr="CARITAS_PLC_stacked_RGB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1571612"/>
            <a:ext cx="928694" cy="144098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28432"/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400" b="1" dirty="0" smtClean="0"/>
              <a:t>La Caritas Tunisie et ses partenaires locaux œuvrent à la rencontre des Cultures</a:t>
            </a:r>
            <a:endParaRPr lang="fr-FR" sz="34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5665891" cy="411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785786" y="5786454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Ils sont heureux de faire route ensemble malgré la différence.</a:t>
            </a:r>
            <a:endParaRPr lang="fr-FR" sz="2400" dirty="0"/>
          </a:p>
        </p:txBody>
      </p:sp>
      <p:pic>
        <p:nvPicPr>
          <p:cNvPr id="6" name="Image 5" descr="CARITAS_PLC_stacked_RGB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1500174"/>
            <a:ext cx="928694" cy="144098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28432"/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400" dirty="0" smtClean="0"/>
              <a:t>Une expérience </a:t>
            </a:r>
            <a:r>
              <a:rPr lang="fr-FR" sz="3400" dirty="0" smtClean="0"/>
              <a:t>d’échange culinaire soutenue par la Caritas à consolider</a:t>
            </a:r>
            <a:endParaRPr lang="fr-FR" sz="3400" dirty="0"/>
          </a:p>
        </p:txBody>
      </p:sp>
      <p:pic>
        <p:nvPicPr>
          <p:cNvPr id="3074" name="Picture 2" descr="C:\Users\FIRMIN\Downloads\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00174"/>
            <a:ext cx="4786346" cy="358976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57158" y="5286388"/>
            <a:ext cx="850112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« La fraternité ce n’est pas seulement voir les pauvres comme des gens qui manquent et qui ont besoin d’être aidés, mais comme des personnes qui ont des richesses à partager » </a:t>
            </a:r>
            <a:r>
              <a:rPr lang="fr-FR" b="1" dirty="0" smtClean="0"/>
              <a:t>Auteur inconnu</a:t>
            </a:r>
            <a:endParaRPr lang="fr-FR" b="1" dirty="0"/>
          </a:p>
        </p:txBody>
      </p:sp>
      <p:pic>
        <p:nvPicPr>
          <p:cNvPr id="5" name="Image 4" descr="CARITAS_PLC_stacked_RGB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1428736"/>
            <a:ext cx="920817" cy="142876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smtClean="0"/>
              <a:t>En conclusion</a:t>
            </a:r>
            <a:endParaRPr lang="fr-FR" b="1" dirty="0"/>
          </a:p>
        </p:txBody>
      </p:sp>
      <p:pic>
        <p:nvPicPr>
          <p:cNvPr id="4" name="Espace réservé du contenu 3" descr="PHOTO EQUIPE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rcRect l="6944" t="27778" r="12500" b="7407"/>
          <a:stretch>
            <a:fillRect/>
          </a:stretch>
        </p:blipFill>
        <p:spPr>
          <a:xfrm>
            <a:off x="1643042" y="1571612"/>
            <a:ext cx="6139586" cy="3320683"/>
          </a:xfrm>
        </p:spPr>
      </p:pic>
      <p:sp>
        <p:nvSpPr>
          <p:cNvPr id="6" name="ZoneTexte 5"/>
          <p:cNvSpPr txBox="1"/>
          <p:nvPr/>
        </p:nvSpPr>
        <p:spPr>
          <a:xfrm>
            <a:off x="0" y="5000636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« La goutte d’eau transportée par un oiseau n’éteindra pas à elle seule l’incendie, mais l’oiseau aura fait son devoir en apportant une goutte. Et qu’est ce que la mer, sinon un ensemble de goutte d’eau? » </a:t>
            </a:r>
            <a:endParaRPr lang="fr-FR" sz="2000" dirty="0" smtClean="0"/>
          </a:p>
          <a:p>
            <a:pPr algn="r"/>
            <a:r>
              <a:rPr lang="fr-FR" b="1" i="1" dirty="0" smtClean="0"/>
              <a:t>Pierre </a:t>
            </a:r>
            <a:r>
              <a:rPr lang="fr-FR" b="1" i="1" dirty="0" err="1" smtClean="0"/>
              <a:t>Rhabi</a:t>
            </a:r>
            <a:r>
              <a:rPr lang="fr-FR" b="1" i="1" dirty="0" smtClean="0"/>
              <a:t>, Essayiste et agriculteur</a:t>
            </a:r>
            <a:endParaRPr lang="fr-FR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643042" y="428625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Equipe Caritas Tunisie</a:t>
            </a:r>
            <a:endParaRPr lang="fr-FR" sz="36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58000"/>
              </a:srgbClr>
            </a:gs>
            <a:gs pos="100000">
              <a:schemeClr val="bg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La Tunisie un pays d’émigration, </a:t>
            </a:r>
            <a:br>
              <a:rPr lang="fr-FR" b="1" dirty="0" smtClean="0"/>
            </a:br>
            <a:r>
              <a:rPr lang="fr-FR" b="1" dirty="0" smtClean="0"/>
              <a:t>de destination et de transit</a:t>
            </a:r>
            <a:endParaRPr lang="fr-FR" b="1" dirty="0"/>
          </a:p>
        </p:txBody>
      </p:sp>
      <p:pic>
        <p:nvPicPr>
          <p:cNvPr id="8" name="Espace réservé du contenu 7" descr="DT-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8429684" cy="4929222"/>
          </a:xfrm>
        </p:spPr>
      </p:pic>
      <p:sp>
        <p:nvSpPr>
          <p:cNvPr id="10" name="Flèche droite 9"/>
          <p:cNvSpPr/>
          <p:nvPr/>
        </p:nvSpPr>
        <p:spPr>
          <a:xfrm rot="17359593">
            <a:off x="4770813" y="3711283"/>
            <a:ext cx="940328" cy="482433"/>
          </a:xfrm>
          <a:prstGeom prst="right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 smtClean="0"/>
          </a:p>
        </p:txBody>
      </p:sp>
      <p:cxnSp>
        <p:nvCxnSpPr>
          <p:cNvPr id="11" name="Connecteur droit avec flèche 10"/>
          <p:cNvCxnSpPr/>
          <p:nvPr/>
        </p:nvCxnSpPr>
        <p:spPr>
          <a:xfrm rot="10800000">
            <a:off x="5143504" y="4929198"/>
            <a:ext cx="857254" cy="857252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500694" y="5786454"/>
            <a:ext cx="131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Vers Tunisie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000760" y="528638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Libye</a:t>
            </a:r>
            <a:endParaRPr lang="fr-FR" sz="24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86248" y="4429132"/>
            <a:ext cx="143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Vers l’Europe</a:t>
            </a:r>
            <a:endParaRPr lang="fr-FR" b="1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58000"/>
              </a:srgbClr>
            </a:gs>
            <a:gs pos="100000">
              <a:schemeClr val="bg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 situation migratoire en Tunisie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Traditionnellement terre de départ</a:t>
            </a:r>
          </a:p>
          <a:p>
            <a:pPr algn="just"/>
            <a:r>
              <a:rPr lang="fr-FR" dirty="0" smtClean="0"/>
              <a:t>Depuis 1990 la Tunisie devient terre d’accueil</a:t>
            </a:r>
          </a:p>
          <a:p>
            <a:pPr algn="just"/>
            <a:r>
              <a:rPr lang="fr-FR" dirty="0" smtClean="0"/>
              <a:t>Depuis 2001, le transit et l’émigration irrégulière font l’actualité en Tunisie.</a:t>
            </a:r>
          </a:p>
          <a:p>
            <a:pPr algn="just"/>
            <a:r>
              <a:rPr lang="fr-FR" dirty="0" smtClean="0"/>
              <a:t>La Tunisie est devenue , terre de destination pour  les migrants d’Afrique subsaharienne, des pays du Maghreb et du Moyen orient.</a:t>
            </a:r>
          </a:p>
          <a:p>
            <a:pPr algn="just"/>
            <a:r>
              <a:rPr lang="fr-FR" dirty="0" smtClean="0"/>
              <a:t>La crise libyenne de 2011 et 2014  a poussé plusieurs libyens et immigrés en Libye vers l’exil en Tunisie.</a:t>
            </a:r>
            <a:endParaRPr lang="fr-F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58000"/>
              </a:srgbClr>
            </a:gs>
            <a:gs pos="100000">
              <a:schemeClr val="bg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Il y a peu de données sur la migration en Tunisie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/>
          </a:bodyPr>
          <a:lstStyle/>
          <a:p>
            <a:pPr algn="just"/>
            <a:r>
              <a:rPr lang="fr-FR" dirty="0" smtClean="0"/>
              <a:t>En 2015, selon les informations accessibles, on évalue à plusieurs dizaines de milliers d’étrangers sur le territoire Tunisien.</a:t>
            </a:r>
          </a:p>
          <a:p>
            <a:pPr algn="just"/>
            <a:r>
              <a:rPr lang="fr-FR" dirty="0" smtClean="0"/>
              <a:t>8000 étudiants étrangers, selon l’association des étudiants et stagiaires d’Afrique subsaharienne.</a:t>
            </a:r>
          </a:p>
          <a:p>
            <a:pPr algn="just"/>
            <a:r>
              <a:rPr lang="fr-FR" dirty="0" smtClean="0"/>
              <a:t>1000 refugiés et demandeurs d’asile selon le HCR.</a:t>
            </a:r>
          </a:p>
          <a:p>
            <a:pPr algn="just"/>
            <a:r>
              <a:rPr lang="fr-FR" dirty="0" smtClean="0"/>
              <a:t>59 490 étrangers résidents selon le recensement de 2014, publié en 2015.</a:t>
            </a:r>
            <a:endParaRPr lang="fr-F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58000"/>
              </a:srgbClr>
            </a:gs>
            <a:gs pos="100000">
              <a:schemeClr val="bg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400" b="1" dirty="0" smtClean="0"/>
              <a:t>Le défis d’intégration et d’accès au droit pour la population immigrée</a:t>
            </a:r>
            <a:endParaRPr lang="fr-FR" sz="3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500174"/>
            <a:ext cx="8472518" cy="4786346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L’accès au séjour représente la condition préalable d’accès aux droits socio-économiques.</a:t>
            </a:r>
          </a:p>
          <a:p>
            <a:pPr algn="just"/>
            <a:r>
              <a:rPr lang="fr-FR" dirty="0" smtClean="0"/>
              <a:t>La carte de séjour est réglementairement limité aux étudiants et salariés étrangers.</a:t>
            </a:r>
          </a:p>
          <a:p>
            <a:pPr algn="just"/>
            <a:r>
              <a:rPr lang="fr-FR" dirty="0" smtClean="0"/>
              <a:t>Les démarches à effectuer pour l’octroie de la carte de séjour sont bien méconnues et les délais et critères d’examen de dossier restent imprécis. Ceci conduit à l’accumulation de pénalités.</a:t>
            </a:r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>
            <a:noAutofit/>
          </a:bodyPr>
          <a:lstStyle/>
          <a:p>
            <a:r>
              <a:rPr lang="fr-FR" sz="3400" b="1" dirty="0" smtClean="0"/>
              <a:t>«  La Caritas Tunisie est une goutte de Parfum pour tous ceux qui l’approchent »</a:t>
            </a:r>
            <a:endParaRPr lang="fr-FR" sz="34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00034" y="3357562"/>
            <a:ext cx="8229600" cy="15716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smtClean="0"/>
              <a:t>Elle est </a:t>
            </a:r>
            <a:r>
              <a:rPr lang="fr-FR" sz="2800" dirty="0"/>
              <a:t>au </a:t>
            </a:r>
            <a:r>
              <a:rPr lang="fr-FR" sz="2800" b="1" u="sng" dirty="0"/>
              <a:t>service de la dignité de la personne </a:t>
            </a:r>
            <a:r>
              <a:rPr lang="fr-FR" sz="2800" dirty="0"/>
              <a:t>humaine, porteuse de valeurs incontournables et digne d’un respect inconditionnel </a:t>
            </a:r>
            <a:endParaRPr lang="fr-FR" sz="2800" dirty="0" smtClean="0"/>
          </a:p>
          <a:p>
            <a:pPr algn="ctr">
              <a:buNone/>
            </a:pPr>
            <a:endParaRPr lang="fr-FR" sz="28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3714744" y="2000240"/>
            <a:ext cx="424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Mgr.Ilario</a:t>
            </a:r>
            <a:r>
              <a:rPr lang="fr-FR" b="1" dirty="0" smtClean="0"/>
              <a:t> </a:t>
            </a:r>
            <a:r>
              <a:rPr lang="fr-FR" b="1" dirty="0" err="1" smtClean="0"/>
              <a:t>Antoniazzi</a:t>
            </a:r>
            <a:r>
              <a:rPr lang="fr-FR" b="1" dirty="0" smtClean="0"/>
              <a:t>, Archevêque de Tunis</a:t>
            </a:r>
            <a:endParaRPr lang="fr-FR" b="1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sz="3800" dirty="0"/>
              <a:t> </a:t>
            </a:r>
            <a:r>
              <a:rPr lang="fr-FR" sz="3800" b="1" dirty="0" smtClean="0"/>
              <a:t>Une présence et un accompagnement</a:t>
            </a:r>
            <a:br>
              <a:rPr lang="fr-FR" sz="3800" b="1" dirty="0" smtClean="0"/>
            </a:br>
            <a:r>
              <a:rPr lang="fr-FR" sz="3800" b="1" dirty="0" smtClean="0"/>
              <a:t>des personnes migrantes </a:t>
            </a:r>
            <a:r>
              <a:rPr lang="fr-FR" sz="3800" b="1" u="sng" dirty="0" smtClean="0"/>
              <a:t>depuis longtemps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 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/>
              <a:t>Depuis une vingtaine d’années, La </a:t>
            </a:r>
            <a:r>
              <a:rPr lang="fr-FR" dirty="0"/>
              <a:t>Caritas Tunisie vient en aide aux étudiants venant d’Afrique subsaharienne :</a:t>
            </a:r>
          </a:p>
          <a:p>
            <a:pPr lvl="0" algn="just"/>
            <a:r>
              <a:rPr lang="fr-FR" dirty="0"/>
              <a:t>Pour frais de bourses d’études des étudiants dont les pays sont en guerre</a:t>
            </a:r>
          </a:p>
          <a:p>
            <a:pPr lvl="0" algn="just"/>
            <a:r>
              <a:rPr lang="fr-FR" dirty="0"/>
              <a:t>Pour les frais de retour dans leurs pays</a:t>
            </a:r>
          </a:p>
          <a:p>
            <a:pPr lvl="0" algn="just"/>
            <a:r>
              <a:rPr lang="fr-FR" dirty="0"/>
              <a:t>Pour les frais de location de logement et de subsistance le cas échéant.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fr-FR" sz="3400" dirty="0" smtClean="0"/>
              <a:t/>
            </a:r>
            <a:br>
              <a:rPr lang="fr-FR" sz="3400" dirty="0" smtClean="0"/>
            </a:br>
            <a:r>
              <a:rPr lang="fr-FR" sz="3400" b="1" dirty="0" smtClean="0"/>
              <a:t>Mais</a:t>
            </a:r>
            <a:r>
              <a:rPr lang="fr-FR" sz="3400" dirty="0" smtClean="0"/>
              <a:t> </a:t>
            </a:r>
            <a:r>
              <a:rPr lang="fr-FR" sz="3600" b="1" dirty="0" smtClean="0"/>
              <a:t>un </a:t>
            </a:r>
            <a:r>
              <a:rPr lang="fr-FR" sz="3600" b="1" u="sng" dirty="0" smtClean="0"/>
              <a:t>phénomène nouveau : </a:t>
            </a:r>
            <a:r>
              <a:rPr lang="fr-FR" sz="3600" b="1" dirty="0" smtClean="0"/>
              <a:t>la</a:t>
            </a:r>
            <a:r>
              <a:rPr lang="fr-FR" sz="3600" b="1" u="sng" dirty="0" smtClean="0"/>
              <a:t> </a:t>
            </a:r>
            <a:r>
              <a:rPr lang="fr-FR" sz="3600" b="1" dirty="0" smtClean="0"/>
              <a:t>Migration de l’Afrique Subsaharienne vers la Tunisie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Des personnes qui viennent pour les soins médicaux , et qui se trouvent pris dans un réseau d’arnaqueurs.</a:t>
            </a:r>
          </a:p>
          <a:p>
            <a:pPr algn="just"/>
            <a:r>
              <a:rPr lang="fr-FR" dirty="0" smtClean="0"/>
              <a:t>Des personnes exilées de guerre et de violences dans leurs pays.</a:t>
            </a:r>
          </a:p>
          <a:p>
            <a:pPr algn="just"/>
            <a:r>
              <a:rPr lang="fr-FR" dirty="0" smtClean="0"/>
              <a:t>Des personnes en transit vers une Europe de rêve.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1005</Words>
  <Application>Microsoft Office PowerPoint</Application>
  <PresentationFormat>Affichage à l'écran (4:3)</PresentationFormat>
  <Paragraphs>146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La Caritas Tunisie fait route avec les personnes migrantes</vt:lpstr>
      <vt:lpstr>Situation géographique et démographique de la Tunisie</vt:lpstr>
      <vt:lpstr>La Tunisie un pays d’émigration,  de destination et de transit</vt:lpstr>
      <vt:lpstr>La situation migratoire en Tunisie</vt:lpstr>
      <vt:lpstr>Il y a peu de données sur la migration en Tunisie</vt:lpstr>
      <vt:lpstr>Le défis d’intégration et d’accès au droit pour la population immigrée</vt:lpstr>
      <vt:lpstr>«  La Caritas Tunisie est une goutte de Parfum pour tous ceux qui l’approchent »</vt:lpstr>
      <vt:lpstr>    Une présence et un accompagnement des personnes migrantes depuis longtemps   </vt:lpstr>
      <vt:lpstr> Mais un phénomène nouveau : la Migration de l’Afrique Subsaharienne vers la Tunisie</vt:lpstr>
      <vt:lpstr>Les personnes reconnues comme victimes de la traite  humaine</vt:lpstr>
      <vt:lpstr>Diapositive 11</vt:lpstr>
      <vt:lpstr>Elle offre un accueil et une écoute inconditionnels, sans discrimination</vt:lpstr>
      <vt:lpstr>La Caritas avec ses partenaires propose une assistance sociale</vt:lpstr>
      <vt:lpstr> Un hébergement des personnes migrantes les plus vulnérables en partenariat avec l’OIM et les sœurs de la Charité </vt:lpstr>
      <vt:lpstr>La Caritas octroie une assistance sanitaire aux migrants et aux tunisiens</vt:lpstr>
      <vt:lpstr>Un accompagnement administrative et juridique</vt:lpstr>
      <vt:lpstr>CaritasTunisie aide aussi par :</vt:lpstr>
      <vt:lpstr>Organisation des  ateliers d’apprentissage de métier  en partenariat avec Terre d’Asile Tunisie</vt:lpstr>
      <vt:lpstr>La Caritas au près des personnes migrantes en prison à Tunis, à Sfax et à Sousse:</vt:lpstr>
      <vt:lpstr>Une assistance matérielle, psychosociale et spirituelle aux prisonniers migrants</vt:lpstr>
      <vt:lpstr>Une assistance  à la sortie de la prison</vt:lpstr>
      <vt:lpstr>La Caritas Tunisie accompagne les personnes migrantes pour un nouveau départ dans leur pays d’origine</vt:lpstr>
      <vt:lpstr>Une opportunité à sensibiliser les Eglises de l’Afrique de l’Ouest à la prévention et au soutien des migrants à leur retour</vt:lpstr>
      <vt:lpstr>Une expérience de « partage le chemin »à Melassine, un quartier populaire de Tunis</vt:lpstr>
      <vt:lpstr>La Caritas Tunisie et ses partenaires locaux œuvrent à la rencontre des Cultures</vt:lpstr>
      <vt:lpstr>Une expérience d’échange culinaire soutenue par la Caritas à consolider</vt:lpstr>
      <vt:lpstr>En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contribution de la Caritas Tunisie</dc:title>
  <dc:creator>FIRMIN</dc:creator>
  <cp:lastModifiedBy>FIRMIN</cp:lastModifiedBy>
  <cp:revision>142</cp:revision>
  <dcterms:created xsi:type="dcterms:W3CDTF">2017-11-07T12:33:38Z</dcterms:created>
  <dcterms:modified xsi:type="dcterms:W3CDTF">2017-11-10T12:10:31Z</dcterms:modified>
</cp:coreProperties>
</file>